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3" r:id="rId6"/>
    <p:sldId id="265" r:id="rId7"/>
    <p:sldId id="264" r:id="rId8"/>
    <p:sldId id="260" r:id="rId9"/>
    <p:sldId id="266" r:id="rId10"/>
    <p:sldId id="267" r:id="rId11"/>
    <p:sldId id="268" r:id="rId12"/>
    <p:sldId id="261" r:id="rId13"/>
    <p:sldId id="269" r:id="rId14"/>
    <p:sldId id="270" r:id="rId15"/>
    <p:sldId id="271" r:id="rId16"/>
    <p:sldId id="272" r:id="rId17"/>
    <p:sldId id="273" r:id="rId18"/>
    <p:sldId id="274" r:id="rId19"/>
    <p:sldId id="257" r:id="rId20"/>
    <p:sldId id="280" r:id="rId21"/>
    <p:sldId id="281" r:id="rId22"/>
    <p:sldId id="282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0" userDrawn="1">
          <p15:clr>
            <a:srgbClr val="A4A3A4"/>
          </p15:clr>
        </p15:guide>
        <p15:guide id="2" pos="7213" userDrawn="1">
          <p15:clr>
            <a:srgbClr val="A4A3A4"/>
          </p15:clr>
        </p15:guide>
        <p15:guide id="3" pos="497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76" autoAdjust="0"/>
    <p:restoredTop sz="95742" autoAdjust="0"/>
  </p:normalViewPr>
  <p:slideViewPr>
    <p:cSldViewPr snapToGrid="0" showGuides="1">
      <p:cViewPr>
        <p:scale>
          <a:sx n="50" d="100"/>
          <a:sy n="50" d="100"/>
        </p:scale>
        <p:origin x="630" y="1026"/>
      </p:cViewPr>
      <p:guideLst>
        <p:guide orient="horz" pos="390"/>
        <p:guide pos="7213"/>
        <p:guide pos="497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114820722854977"/>
          <c:y val="0.10603443260987"/>
          <c:w val="0.983518"/>
          <c:h val="0.751554754794078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38370816"/>
        <c:axId val="238371376"/>
      </c:barChart>
      <c:catAx>
        <c:axId val="2383708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 cmpd="sng" algn="ctr">
            <a:noFill/>
            <a:prstDash val="solid"/>
            <a:miter lim="8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pPr>
          </a:p>
        </c:txPr>
        <c:crossAx val="238371376"/>
        <c:crosses val="autoZero"/>
        <c:auto val="1"/>
        <c:lblAlgn val="ctr"/>
        <c:lblOffset val="100"/>
        <c:noMultiLvlLbl val="1"/>
      </c:catAx>
      <c:valAx>
        <c:axId val="238371376"/>
        <c:scaling>
          <c:orientation val="minMax"/>
          <c:max val="600"/>
        </c:scaling>
        <c:delete val="0"/>
        <c:axPos val="l"/>
        <c:numFmt formatCode="0&quot;%&quot;" sourceLinked="0"/>
        <c:majorTickMark val="none"/>
        <c:minorTickMark val="none"/>
        <c:tickLblPos val="none"/>
        <c:spPr>
          <a:ln w="12700" cap="flat" cmpd="sng" algn="ctr">
            <a:noFill/>
            <a:prstDash val="solid"/>
            <a:miter lim="8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en-US" sz="970" b="0" i="0" u="none" strike="noStrike" kern="1200" baseline="0">
                <a:solidFill>
                  <a:srgbClr val="000000"/>
                </a:solidFill>
                <a:latin typeface="Calibri" panose="020F0502020204030204"/>
                <a:ea typeface="+mn-ea"/>
                <a:cs typeface="+mn-cs"/>
              </a:defRPr>
            </a:pPr>
          </a:p>
        </c:txPr>
        <c:crossAx val="238370816"/>
        <c:crosses val="autoZero"/>
        <c:crossBetween val="between"/>
        <c:majorUnit val="150"/>
        <c:minorUnit val="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  <c:extLst>
      <c:ext uri="{0b15fc19-7d7d-44ad-8c2d-2c3a37ce22c3}">
        <chartProps xmlns="https://web.wps.cn/et/2018/main" chartId="{8c1f0217-d31b-432c-9220-80b31a080873}"/>
      </c:ext>
    </c:extLst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media/>
</file>

<file path=ppt/media/image1.png>
</file>

<file path=ppt/media/image10.png>
</file>

<file path=ppt/media/image11.wdp>
</file>

<file path=ppt/media/image12.png>
</file>

<file path=ppt/media/image13.wdp>
</file>

<file path=ppt/media/image2.wdp>
</file>

<file path=ppt/media/image3.png>
</file>

<file path=ppt/media/image4.wdp>
</file>

<file path=ppt/media/image5.png>
</file>

<file path=ppt/media/image6.wdp>
</file>

<file path=ppt/media/image7.png>
</file>

<file path=ppt/media/image8.wdp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4D420F-3890-4D3D-8F3E-04A610C168F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CA4918-AF71-4BD8-8552-5B5907E279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microsoft.com/office/2007/relationships/hdphoto" Target="../media/image4.wdp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3" Type="http://schemas.openxmlformats.org/officeDocument/2006/relationships/slideLayout" Target="../slideLayouts/slideLayout2.xml"/><Relationship Id="rId32" Type="http://schemas.openxmlformats.org/officeDocument/2006/relationships/tags" Target="../tags/tag42.xml"/><Relationship Id="rId31" Type="http://schemas.openxmlformats.org/officeDocument/2006/relationships/tags" Target="../tags/tag41.xml"/><Relationship Id="rId30" Type="http://schemas.openxmlformats.org/officeDocument/2006/relationships/tags" Target="../tags/tag40.xml"/><Relationship Id="rId3" Type="http://schemas.openxmlformats.org/officeDocument/2006/relationships/image" Target="../media/image9.png"/><Relationship Id="rId29" Type="http://schemas.openxmlformats.org/officeDocument/2006/relationships/tags" Target="../tags/tag39.xml"/><Relationship Id="rId28" Type="http://schemas.openxmlformats.org/officeDocument/2006/relationships/tags" Target="../tags/tag38.xml"/><Relationship Id="rId27" Type="http://schemas.openxmlformats.org/officeDocument/2006/relationships/tags" Target="../tags/tag37.xml"/><Relationship Id="rId26" Type="http://schemas.openxmlformats.org/officeDocument/2006/relationships/tags" Target="../tags/tag36.xml"/><Relationship Id="rId25" Type="http://schemas.openxmlformats.org/officeDocument/2006/relationships/tags" Target="../tags/tag35.xml"/><Relationship Id="rId24" Type="http://schemas.openxmlformats.org/officeDocument/2006/relationships/tags" Target="../tags/tag34.xml"/><Relationship Id="rId23" Type="http://schemas.openxmlformats.org/officeDocument/2006/relationships/tags" Target="../tags/tag33.xml"/><Relationship Id="rId22" Type="http://schemas.openxmlformats.org/officeDocument/2006/relationships/tags" Target="../tags/tag32.xml"/><Relationship Id="rId21" Type="http://schemas.openxmlformats.org/officeDocument/2006/relationships/tags" Target="../tags/tag31.xml"/><Relationship Id="rId20" Type="http://schemas.openxmlformats.org/officeDocument/2006/relationships/tags" Target="../tags/tag30.xml"/><Relationship Id="rId2" Type="http://schemas.microsoft.com/office/2007/relationships/hdphoto" Target="../media/image8.wdp"/><Relationship Id="rId19" Type="http://schemas.openxmlformats.org/officeDocument/2006/relationships/tags" Target="../tags/tag29.xml"/><Relationship Id="rId18" Type="http://schemas.openxmlformats.org/officeDocument/2006/relationships/tags" Target="../tags/tag28.xml"/><Relationship Id="rId17" Type="http://schemas.openxmlformats.org/officeDocument/2006/relationships/tags" Target="../tags/tag27.xml"/><Relationship Id="rId16" Type="http://schemas.openxmlformats.org/officeDocument/2006/relationships/tags" Target="../tags/tag26.xml"/><Relationship Id="rId15" Type="http://schemas.openxmlformats.org/officeDocument/2006/relationships/tags" Target="../tags/tag25.xml"/><Relationship Id="rId14" Type="http://schemas.openxmlformats.org/officeDocument/2006/relationships/tags" Target="../tags/tag24.xml"/><Relationship Id="rId13" Type="http://schemas.openxmlformats.org/officeDocument/2006/relationships/tags" Target="../tags/tag23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画面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/>
              <a:t>Nifty Regime-Based Trading System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626110" y="1600200"/>
            <a:ext cx="7185660" cy="156464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 sz="3600" b="1">
                <a:solidFill>
                  <a:schemeClr val="bg1"/>
                </a:solidFill>
                <a:latin typeface="+mj-ea"/>
                <a:ea typeface="+mj-ea"/>
              </a:rPr>
              <a:t>Quantative Trading   			System</a:t>
            </a:r>
            <a:endParaRPr lang="en-US" altLang="en-US" sz="3600" b="1">
              <a:solidFill>
                <a:schemeClr val="bg1"/>
              </a:solidFill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 sz="3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0" y="4859329"/>
            <a:ext cx="12192000" cy="1998671"/>
          </a:xfrm>
          <a:custGeom>
            <a:avLst/>
            <a:gdLst>
              <a:gd name="connsiteX0" fmla="*/ 1630417 w 12192000"/>
              <a:gd name="connsiteY0" fmla="*/ 231 h 1998671"/>
              <a:gd name="connsiteX1" fmla="*/ 2182761 w 12192000"/>
              <a:gd name="connsiteY1" fmla="*/ 13798 h 1998671"/>
              <a:gd name="connsiteX2" fmla="*/ 8347587 w 12192000"/>
              <a:gd name="connsiteY2" fmla="*/ 1311656 h 1998671"/>
              <a:gd name="connsiteX3" fmla="*/ 11959933 w 12192000"/>
              <a:gd name="connsiteY3" fmla="*/ 152381 h 1998671"/>
              <a:gd name="connsiteX4" fmla="*/ 12192000 w 12192000"/>
              <a:gd name="connsiteY4" fmla="*/ 52660 h 1998671"/>
              <a:gd name="connsiteX5" fmla="*/ 12192000 w 12192000"/>
              <a:gd name="connsiteY5" fmla="*/ 1998671 h 1998671"/>
              <a:gd name="connsiteX6" fmla="*/ 0 w 12192000"/>
              <a:gd name="connsiteY6" fmla="*/ 1998671 h 1998671"/>
              <a:gd name="connsiteX7" fmla="*/ 0 w 12192000"/>
              <a:gd name="connsiteY7" fmla="*/ 253303 h 1998671"/>
              <a:gd name="connsiteX8" fmla="*/ 97135 w 12192000"/>
              <a:gd name="connsiteY8" fmla="*/ 218378 h 1998671"/>
              <a:gd name="connsiteX9" fmla="*/ 1630417 w 12192000"/>
              <a:gd name="connsiteY9" fmla="*/ 231 h 1998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998671">
                <a:moveTo>
                  <a:pt x="1630417" y="231"/>
                </a:moveTo>
                <a:cubicBezTo>
                  <a:pt x="1805295" y="-1104"/>
                  <a:pt x="1989189" y="3352"/>
                  <a:pt x="2182761" y="13798"/>
                </a:cubicBezTo>
                <a:cubicBezTo>
                  <a:pt x="3731342" y="97372"/>
                  <a:pt x="6410633" y="1390314"/>
                  <a:pt x="8347587" y="1311656"/>
                </a:cubicBezTo>
                <a:cubicBezTo>
                  <a:pt x="9558184" y="1262495"/>
                  <a:pt x="10828312" y="646826"/>
                  <a:pt x="11959933" y="152381"/>
                </a:cubicBezTo>
                <a:lnTo>
                  <a:pt x="12192000" y="52660"/>
                </a:lnTo>
                <a:lnTo>
                  <a:pt x="12192000" y="1998671"/>
                </a:lnTo>
                <a:lnTo>
                  <a:pt x="0" y="1998671"/>
                </a:lnTo>
                <a:lnTo>
                  <a:pt x="0" y="253303"/>
                </a:lnTo>
                <a:lnTo>
                  <a:pt x="97135" y="218378"/>
                </a:lnTo>
                <a:cubicBezTo>
                  <a:pt x="516719" y="80500"/>
                  <a:pt x="1018344" y="4902"/>
                  <a:pt x="1630417" y="2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>
            <a:off x="-751468" y="4624158"/>
            <a:ext cx="13265150" cy="1443581"/>
          </a:xfrm>
          <a:custGeom>
            <a:avLst/>
            <a:gdLst>
              <a:gd name="connsiteX0" fmla="*/ 0 w 13868400"/>
              <a:gd name="connsiteY0" fmla="*/ 269900 h 1232001"/>
              <a:gd name="connsiteX1" fmla="*/ 4114800 w 13868400"/>
              <a:gd name="connsiteY1" fmla="*/ 60350 h 1232001"/>
              <a:gd name="connsiteX2" fmla="*/ 9658350 w 13868400"/>
              <a:gd name="connsiteY2" fmla="*/ 1222400 h 1232001"/>
              <a:gd name="connsiteX3" fmla="*/ 13868400 w 13868400"/>
              <a:gd name="connsiteY3" fmla="*/ 517550 h 1232001"/>
              <a:gd name="connsiteX0-1" fmla="*/ 0 w 13868400"/>
              <a:gd name="connsiteY0-2" fmla="*/ 269900 h 1228332"/>
              <a:gd name="connsiteX1-3" fmla="*/ 4114800 w 13868400"/>
              <a:gd name="connsiteY1-4" fmla="*/ 60350 h 1228332"/>
              <a:gd name="connsiteX2-5" fmla="*/ 9658350 w 13868400"/>
              <a:gd name="connsiteY2-6" fmla="*/ 1222400 h 1228332"/>
              <a:gd name="connsiteX3-7" fmla="*/ 13868400 w 13868400"/>
              <a:gd name="connsiteY3-8" fmla="*/ 232172 h 1228332"/>
              <a:gd name="connsiteX0-9" fmla="*/ 0 w 13868400"/>
              <a:gd name="connsiteY0-10" fmla="*/ 269048 h 1215686"/>
              <a:gd name="connsiteX1-11" fmla="*/ 4114800 w 13868400"/>
              <a:gd name="connsiteY1-12" fmla="*/ 59498 h 1215686"/>
              <a:gd name="connsiteX2-13" fmla="*/ 9951861 w 13868400"/>
              <a:gd name="connsiteY2-14" fmla="*/ 1209657 h 1215686"/>
              <a:gd name="connsiteX3-15" fmla="*/ 13868400 w 13868400"/>
              <a:gd name="connsiteY3-16" fmla="*/ 231320 h 1215686"/>
              <a:gd name="connsiteX0-17" fmla="*/ 0 w 13868400"/>
              <a:gd name="connsiteY0-18" fmla="*/ 269048 h 1215686"/>
              <a:gd name="connsiteX1-19" fmla="*/ 4114800 w 13868400"/>
              <a:gd name="connsiteY1-20" fmla="*/ 59498 h 1215686"/>
              <a:gd name="connsiteX2-21" fmla="*/ 9725057 w 13868400"/>
              <a:gd name="connsiteY2-22" fmla="*/ 1209657 h 1215686"/>
              <a:gd name="connsiteX3-23" fmla="*/ 13868400 w 13868400"/>
              <a:gd name="connsiteY3-24" fmla="*/ 231320 h 1215686"/>
              <a:gd name="connsiteX0-25" fmla="*/ 0 w 13868400"/>
              <a:gd name="connsiteY0-26" fmla="*/ 340365 h 1287003"/>
              <a:gd name="connsiteX1-27" fmla="*/ 4008069 w 13868400"/>
              <a:gd name="connsiteY1-28" fmla="*/ 47579 h 1287003"/>
              <a:gd name="connsiteX2-29" fmla="*/ 9725057 w 13868400"/>
              <a:gd name="connsiteY2-30" fmla="*/ 1280974 h 1287003"/>
              <a:gd name="connsiteX3-31" fmla="*/ 13868400 w 13868400"/>
              <a:gd name="connsiteY3-32" fmla="*/ 302637 h 1287003"/>
              <a:gd name="connsiteX0-33" fmla="*/ 0 w 13241354"/>
              <a:gd name="connsiteY0-34" fmla="*/ 360002 h 1282858"/>
              <a:gd name="connsiteX1-35" fmla="*/ 3381023 w 13241354"/>
              <a:gd name="connsiteY1-36" fmla="*/ 43434 h 1282858"/>
              <a:gd name="connsiteX2-37" fmla="*/ 9098011 w 13241354"/>
              <a:gd name="connsiteY2-38" fmla="*/ 1276829 h 1282858"/>
              <a:gd name="connsiteX3-39" fmla="*/ 13241354 w 13241354"/>
              <a:gd name="connsiteY3-40" fmla="*/ 298492 h 1282858"/>
              <a:gd name="connsiteX0-41" fmla="*/ 0 w 13241354"/>
              <a:gd name="connsiteY0-42" fmla="*/ 374245 h 1297101"/>
              <a:gd name="connsiteX1-43" fmla="*/ 3381023 w 13241354"/>
              <a:gd name="connsiteY1-44" fmla="*/ 57677 h 1297101"/>
              <a:gd name="connsiteX2-45" fmla="*/ 9098011 w 13241354"/>
              <a:gd name="connsiteY2-46" fmla="*/ 1291072 h 1297101"/>
              <a:gd name="connsiteX3-47" fmla="*/ 13241354 w 13241354"/>
              <a:gd name="connsiteY3-48" fmla="*/ 312735 h 1297101"/>
              <a:gd name="connsiteX0-49" fmla="*/ 0 w 13201330"/>
              <a:gd name="connsiteY0-50" fmla="*/ 440673 h 1280293"/>
              <a:gd name="connsiteX1-51" fmla="*/ 3340999 w 13201330"/>
              <a:gd name="connsiteY1-52" fmla="*/ 40869 h 1280293"/>
              <a:gd name="connsiteX2-53" fmla="*/ 9057987 w 13201330"/>
              <a:gd name="connsiteY2-54" fmla="*/ 1274264 h 1280293"/>
              <a:gd name="connsiteX3-55" fmla="*/ 13201330 w 13201330"/>
              <a:gd name="connsiteY3-56" fmla="*/ 295927 h 1280293"/>
              <a:gd name="connsiteX0-57" fmla="*/ 0 w 13935108"/>
              <a:gd name="connsiteY0-58" fmla="*/ 513360 h 1350952"/>
              <a:gd name="connsiteX1-59" fmla="*/ 3340999 w 13935108"/>
              <a:gd name="connsiteY1-60" fmla="*/ 113556 h 1350952"/>
              <a:gd name="connsiteX2-61" fmla="*/ 9057987 w 13935108"/>
              <a:gd name="connsiteY2-62" fmla="*/ 1346951 h 1350952"/>
              <a:gd name="connsiteX3-63" fmla="*/ 13935108 w 13935108"/>
              <a:gd name="connsiteY3-64" fmla="*/ 0 h 1350952"/>
              <a:gd name="connsiteX0-65" fmla="*/ 0 w 13935108"/>
              <a:gd name="connsiteY0-66" fmla="*/ 513360 h 1351600"/>
              <a:gd name="connsiteX1-67" fmla="*/ 3340999 w 13935108"/>
              <a:gd name="connsiteY1-68" fmla="*/ 113556 h 1351600"/>
              <a:gd name="connsiteX2-69" fmla="*/ 9057987 w 13935108"/>
              <a:gd name="connsiteY2-70" fmla="*/ 1346951 h 1351600"/>
              <a:gd name="connsiteX3-71" fmla="*/ 13935108 w 13935108"/>
              <a:gd name="connsiteY3-72" fmla="*/ 0 h 135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935108" h="1351600">
                <a:moveTo>
                  <a:pt x="0" y="513360"/>
                </a:moveTo>
                <a:cubicBezTo>
                  <a:pt x="1092440" y="210302"/>
                  <a:pt x="1831335" y="-25376"/>
                  <a:pt x="3340999" y="113556"/>
                </a:cubicBezTo>
                <a:cubicBezTo>
                  <a:pt x="4850663" y="252488"/>
                  <a:pt x="7432387" y="1270751"/>
                  <a:pt x="9057987" y="1346951"/>
                </a:cubicBezTo>
                <a:cubicBezTo>
                  <a:pt x="10683587" y="1423151"/>
                  <a:pt x="12589517" y="545106"/>
                  <a:pt x="13935108" y="0"/>
                </a:cubicBezTo>
              </a:path>
            </a:pathLst>
          </a:custGeom>
          <a:noFill/>
          <a:ln w="12700">
            <a:gradFill flip="none" rotWithShape="1">
              <a:gsLst>
                <a:gs pos="0">
                  <a:schemeClr val="accent1">
                    <a:lumMod val="50000"/>
                    <a:alpha val="0"/>
                  </a:schemeClr>
                </a:gs>
                <a:gs pos="50000">
                  <a:schemeClr val="bg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0" y="4093067"/>
            <a:ext cx="12192000" cy="2764933"/>
          </a:xfrm>
          <a:custGeom>
            <a:avLst/>
            <a:gdLst>
              <a:gd name="connsiteX0" fmla="*/ 12192000 w 12192000"/>
              <a:gd name="connsiteY0" fmla="*/ 0 h 2764933"/>
              <a:gd name="connsiteX1" fmla="*/ 12192000 w 12192000"/>
              <a:gd name="connsiteY1" fmla="*/ 2764933 h 2764933"/>
              <a:gd name="connsiteX2" fmla="*/ 0 w 12192000"/>
              <a:gd name="connsiteY2" fmla="*/ 2764933 h 2764933"/>
              <a:gd name="connsiteX3" fmla="*/ 0 w 12192000"/>
              <a:gd name="connsiteY3" fmla="*/ 1894945 h 2764933"/>
              <a:gd name="connsiteX4" fmla="*/ 193477 w 12192000"/>
              <a:gd name="connsiteY4" fmla="*/ 1752103 h 2764933"/>
              <a:gd name="connsiteX5" fmla="*/ 1924050 w 12192000"/>
              <a:gd name="connsiteY5" fmla="*/ 1286420 h 2764933"/>
              <a:gd name="connsiteX6" fmla="*/ 4610101 w 12192000"/>
              <a:gd name="connsiteY6" fmla="*/ 2048420 h 2764933"/>
              <a:gd name="connsiteX7" fmla="*/ 7239001 w 12192000"/>
              <a:gd name="connsiteY7" fmla="*/ 772070 h 2764933"/>
              <a:gd name="connsiteX8" fmla="*/ 9486900 w 12192000"/>
              <a:gd name="connsiteY8" fmla="*/ 1400720 h 2764933"/>
              <a:gd name="connsiteX9" fmla="*/ 12061050 w 12192000"/>
              <a:gd name="connsiteY9" fmla="*/ 30627 h 276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764933">
                <a:moveTo>
                  <a:pt x="12192000" y="0"/>
                </a:moveTo>
                <a:lnTo>
                  <a:pt x="12192000" y="2764933"/>
                </a:lnTo>
                <a:lnTo>
                  <a:pt x="0" y="2764933"/>
                </a:lnTo>
                <a:lnTo>
                  <a:pt x="0" y="1894945"/>
                </a:lnTo>
                <a:lnTo>
                  <a:pt x="193477" y="1752103"/>
                </a:lnTo>
                <a:cubicBezTo>
                  <a:pt x="656035" y="1458466"/>
                  <a:pt x="1323975" y="1291183"/>
                  <a:pt x="1924050" y="1286420"/>
                </a:cubicBezTo>
                <a:cubicBezTo>
                  <a:pt x="2724150" y="1280070"/>
                  <a:pt x="3724275" y="2134145"/>
                  <a:pt x="4610101" y="2048420"/>
                </a:cubicBezTo>
                <a:cubicBezTo>
                  <a:pt x="5495926" y="1962695"/>
                  <a:pt x="6426201" y="880020"/>
                  <a:pt x="7239001" y="772070"/>
                </a:cubicBezTo>
                <a:cubicBezTo>
                  <a:pt x="8051800" y="664120"/>
                  <a:pt x="8623300" y="1534070"/>
                  <a:pt x="9486900" y="1400720"/>
                </a:cubicBezTo>
                <a:cubicBezTo>
                  <a:pt x="10242550" y="1284039"/>
                  <a:pt x="11204823" y="284956"/>
                  <a:pt x="12061050" y="3062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29" name="任意多边形: 形状 28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1104265" y="4078605"/>
            <a:ext cx="4939030" cy="58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4">
                    <a:lumMod val="50000"/>
                  </a:schemeClr>
                </a:solidFill>
              </a14:hiddenFill>
            </a:ext>
          </a:extLst>
        </p:spPr>
        <p:txBody>
          <a:bodyPr wrap="square">
            <a:noAutofit/>
          </a:bodyPr>
          <a:lstStyle/>
          <a:p>
            <a:r>
              <a:rPr lang="en-US" altLang="zh-CN" sz="1600" b="1">
                <a:solidFill>
                  <a:schemeClr val="bg1">
                    <a:alpha val="70000"/>
                  </a:schemeClr>
                </a:solidFill>
              </a:rPr>
              <a:t>Presented by: Muskan </a:t>
            </a:r>
            <a:endParaRPr lang="en-US" altLang="zh-CN" sz="1600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zh-CN" sz="1400" b="1">
                <a:solidFill>
                  <a:schemeClr val="bg1">
                    <a:alpha val="70000"/>
                  </a:schemeClr>
                </a:solidFill>
              </a:rPr>
              <a:t>Roll Number: 24/SCA/MCA/032</a:t>
            </a:r>
            <a:endParaRPr lang="en-US" altLang="zh-CN" sz="1400" b="1">
              <a:solidFill>
                <a:schemeClr val="bg1">
                  <a:alpha val="70000"/>
                </a:schemeClr>
              </a:solidFill>
            </a:endParaRPr>
          </a:p>
        </p:txBody>
      </p:sp>
      <p:sp>
        <p:nvSpPr>
          <p:cNvPr id="63" name="任意多边形: 形状 62"/>
          <p:cNvSpPr/>
          <p:nvPr/>
        </p:nvSpPr>
        <p:spPr>
          <a:xfrm>
            <a:off x="7946692" y="1721647"/>
            <a:ext cx="2713929" cy="3005014"/>
          </a:xfrm>
          <a:custGeom>
            <a:avLst/>
            <a:gdLst>
              <a:gd name="connsiteX0" fmla="*/ 1122948 w 1589171"/>
              <a:gd name="connsiteY0" fmla="*/ 1669381 h 1759619"/>
              <a:gd name="connsiteX1" fmla="*/ 1168065 w 1589171"/>
              <a:gd name="connsiteY1" fmla="*/ 1694448 h 1759619"/>
              <a:gd name="connsiteX2" fmla="*/ 1137987 w 1589171"/>
              <a:gd name="connsiteY2" fmla="*/ 1734553 h 1759619"/>
              <a:gd name="connsiteX3" fmla="*/ 1007645 w 1589171"/>
              <a:gd name="connsiteY3" fmla="*/ 1754606 h 1759619"/>
              <a:gd name="connsiteX4" fmla="*/ 1002632 w 1589171"/>
              <a:gd name="connsiteY4" fmla="*/ 1754606 h 1759619"/>
              <a:gd name="connsiteX5" fmla="*/ 967540 w 1589171"/>
              <a:gd name="connsiteY5" fmla="*/ 1724528 h 1759619"/>
              <a:gd name="connsiteX6" fmla="*/ 997618 w 1589171"/>
              <a:gd name="connsiteY6" fmla="*/ 1684422 h 1759619"/>
              <a:gd name="connsiteX7" fmla="*/ 1122948 w 1589171"/>
              <a:gd name="connsiteY7" fmla="*/ 1669381 h 1759619"/>
              <a:gd name="connsiteX8" fmla="*/ 1378384 w 1589171"/>
              <a:gd name="connsiteY8" fmla="*/ 1595987 h 1759619"/>
              <a:gd name="connsiteX9" fmla="*/ 1408698 w 1589171"/>
              <a:gd name="connsiteY9" fmla="*/ 1619250 h 1759619"/>
              <a:gd name="connsiteX10" fmla="*/ 1388645 w 1589171"/>
              <a:gd name="connsiteY10" fmla="*/ 1664369 h 1759619"/>
              <a:gd name="connsiteX11" fmla="*/ 1263315 w 1589171"/>
              <a:gd name="connsiteY11" fmla="*/ 1709487 h 1759619"/>
              <a:gd name="connsiteX12" fmla="*/ 1253290 w 1589171"/>
              <a:gd name="connsiteY12" fmla="*/ 1709487 h 1759619"/>
              <a:gd name="connsiteX13" fmla="*/ 1218198 w 1589171"/>
              <a:gd name="connsiteY13" fmla="*/ 1684422 h 1759619"/>
              <a:gd name="connsiteX14" fmla="*/ 1243263 w 1589171"/>
              <a:gd name="connsiteY14" fmla="*/ 1639303 h 1759619"/>
              <a:gd name="connsiteX15" fmla="*/ 1363579 w 1589171"/>
              <a:gd name="connsiteY15" fmla="*/ 1599198 h 1759619"/>
              <a:gd name="connsiteX16" fmla="*/ 1378384 w 1589171"/>
              <a:gd name="connsiteY16" fmla="*/ 1595987 h 1759619"/>
              <a:gd name="connsiteX17" fmla="*/ 70184 w 1589171"/>
              <a:gd name="connsiteY17" fmla="*/ 1363578 h 1759619"/>
              <a:gd name="connsiteX18" fmla="*/ 70184 w 1589171"/>
              <a:gd name="connsiteY18" fmla="*/ 1438777 h 1759619"/>
              <a:gd name="connsiteX19" fmla="*/ 75198 w 1589171"/>
              <a:gd name="connsiteY19" fmla="*/ 1458828 h 1759619"/>
              <a:gd name="connsiteX20" fmla="*/ 75198 w 1589171"/>
              <a:gd name="connsiteY20" fmla="*/ 1463842 h 1759619"/>
              <a:gd name="connsiteX21" fmla="*/ 85223 w 1589171"/>
              <a:gd name="connsiteY21" fmla="*/ 1483895 h 1759619"/>
              <a:gd name="connsiteX22" fmla="*/ 100263 w 1589171"/>
              <a:gd name="connsiteY22" fmla="*/ 1503947 h 1759619"/>
              <a:gd name="connsiteX23" fmla="*/ 275723 w 1589171"/>
              <a:gd name="connsiteY23" fmla="*/ 1604211 h 1759619"/>
              <a:gd name="connsiteX24" fmla="*/ 280737 w 1589171"/>
              <a:gd name="connsiteY24" fmla="*/ 1604211 h 1759619"/>
              <a:gd name="connsiteX25" fmla="*/ 325854 w 1589171"/>
              <a:gd name="connsiteY25" fmla="*/ 1619250 h 1759619"/>
              <a:gd name="connsiteX26" fmla="*/ 335882 w 1589171"/>
              <a:gd name="connsiteY26" fmla="*/ 1624264 h 1759619"/>
              <a:gd name="connsiteX27" fmla="*/ 501315 w 1589171"/>
              <a:gd name="connsiteY27" fmla="*/ 1664369 h 1759619"/>
              <a:gd name="connsiteX28" fmla="*/ 526382 w 1589171"/>
              <a:gd name="connsiteY28" fmla="*/ 1669381 h 1759619"/>
              <a:gd name="connsiteX29" fmla="*/ 561473 w 1589171"/>
              <a:gd name="connsiteY29" fmla="*/ 1674395 h 1759619"/>
              <a:gd name="connsiteX30" fmla="*/ 591554 w 1589171"/>
              <a:gd name="connsiteY30" fmla="*/ 1679408 h 1759619"/>
              <a:gd name="connsiteX31" fmla="*/ 767013 w 1589171"/>
              <a:gd name="connsiteY31" fmla="*/ 1689434 h 1759619"/>
              <a:gd name="connsiteX32" fmla="*/ 767013 w 1589171"/>
              <a:gd name="connsiteY32" fmla="*/ 1549067 h 1759619"/>
              <a:gd name="connsiteX33" fmla="*/ 70184 w 1589171"/>
              <a:gd name="connsiteY33" fmla="*/ 1363578 h 1759619"/>
              <a:gd name="connsiteX34" fmla="*/ 1513973 w 1589171"/>
              <a:gd name="connsiteY34" fmla="*/ 1343527 h 1759619"/>
              <a:gd name="connsiteX35" fmla="*/ 1443790 w 1589171"/>
              <a:gd name="connsiteY35" fmla="*/ 1398672 h 1759619"/>
              <a:gd name="connsiteX36" fmla="*/ 1443790 w 1589171"/>
              <a:gd name="connsiteY36" fmla="*/ 1493922 h 1759619"/>
              <a:gd name="connsiteX37" fmla="*/ 1513973 w 1589171"/>
              <a:gd name="connsiteY37" fmla="*/ 1398672 h 1759619"/>
              <a:gd name="connsiteX38" fmla="*/ 837198 w 1589171"/>
              <a:gd name="connsiteY38" fmla="*/ 1283369 h 1759619"/>
              <a:gd name="connsiteX39" fmla="*/ 837198 w 1589171"/>
              <a:gd name="connsiteY39" fmla="*/ 1388644 h 1759619"/>
              <a:gd name="connsiteX40" fmla="*/ 1373604 w 1589171"/>
              <a:gd name="connsiteY40" fmla="*/ 1518986 h 1759619"/>
              <a:gd name="connsiteX41" fmla="*/ 1373604 w 1589171"/>
              <a:gd name="connsiteY41" fmla="*/ 1408697 h 1759619"/>
              <a:gd name="connsiteX42" fmla="*/ 1273343 w 1589171"/>
              <a:gd name="connsiteY42" fmla="*/ 1052763 h 1759619"/>
              <a:gd name="connsiteX43" fmla="*/ 907382 w 1589171"/>
              <a:gd name="connsiteY43" fmla="*/ 1228224 h 1759619"/>
              <a:gd name="connsiteX44" fmla="*/ 1398671 w 1589171"/>
              <a:gd name="connsiteY44" fmla="*/ 1343527 h 1759619"/>
              <a:gd name="connsiteX45" fmla="*/ 1513973 w 1589171"/>
              <a:gd name="connsiteY45" fmla="*/ 1213183 h 1759619"/>
              <a:gd name="connsiteX46" fmla="*/ 1273343 w 1589171"/>
              <a:gd name="connsiteY46" fmla="*/ 1052763 h 1759619"/>
              <a:gd name="connsiteX47" fmla="*/ 1273343 w 1589171"/>
              <a:gd name="connsiteY47" fmla="*/ 977566 h 1759619"/>
              <a:gd name="connsiteX48" fmla="*/ 1288382 w 1589171"/>
              <a:gd name="connsiteY48" fmla="*/ 977566 h 1759619"/>
              <a:gd name="connsiteX49" fmla="*/ 1584157 w 1589171"/>
              <a:gd name="connsiteY49" fmla="*/ 1218197 h 1759619"/>
              <a:gd name="connsiteX50" fmla="*/ 1584157 w 1589171"/>
              <a:gd name="connsiteY50" fmla="*/ 1403684 h 1759619"/>
              <a:gd name="connsiteX51" fmla="*/ 1428751 w 1589171"/>
              <a:gd name="connsiteY51" fmla="*/ 1599197 h 1759619"/>
              <a:gd name="connsiteX52" fmla="*/ 1398671 w 1589171"/>
              <a:gd name="connsiteY52" fmla="*/ 1599197 h 1759619"/>
              <a:gd name="connsiteX53" fmla="*/ 792079 w 1589171"/>
              <a:gd name="connsiteY53" fmla="*/ 1448803 h 1759619"/>
              <a:gd name="connsiteX54" fmla="*/ 787065 w 1589171"/>
              <a:gd name="connsiteY54" fmla="*/ 1443789 h 1759619"/>
              <a:gd name="connsiteX55" fmla="*/ 782053 w 1589171"/>
              <a:gd name="connsiteY55" fmla="*/ 1438777 h 1759619"/>
              <a:gd name="connsiteX56" fmla="*/ 777040 w 1589171"/>
              <a:gd name="connsiteY56" fmla="*/ 1433764 h 1759619"/>
              <a:gd name="connsiteX57" fmla="*/ 772026 w 1589171"/>
              <a:gd name="connsiteY57" fmla="*/ 1428750 h 1759619"/>
              <a:gd name="connsiteX58" fmla="*/ 772026 w 1589171"/>
              <a:gd name="connsiteY58" fmla="*/ 1223211 h 1759619"/>
              <a:gd name="connsiteX59" fmla="*/ 777040 w 1589171"/>
              <a:gd name="connsiteY59" fmla="*/ 1218197 h 1759619"/>
              <a:gd name="connsiteX60" fmla="*/ 782053 w 1589171"/>
              <a:gd name="connsiteY60" fmla="*/ 1213183 h 1759619"/>
              <a:gd name="connsiteX61" fmla="*/ 787065 w 1589171"/>
              <a:gd name="connsiteY61" fmla="*/ 1208172 h 1759619"/>
              <a:gd name="connsiteX62" fmla="*/ 792079 w 1589171"/>
              <a:gd name="connsiteY62" fmla="*/ 1203158 h 1759619"/>
              <a:gd name="connsiteX63" fmla="*/ 1258304 w 1589171"/>
              <a:gd name="connsiteY63" fmla="*/ 982578 h 1759619"/>
              <a:gd name="connsiteX64" fmla="*/ 1273343 w 1589171"/>
              <a:gd name="connsiteY64" fmla="*/ 977566 h 1759619"/>
              <a:gd name="connsiteX65" fmla="*/ 802104 w 1589171"/>
              <a:gd name="connsiteY65" fmla="*/ 892342 h 1759619"/>
              <a:gd name="connsiteX66" fmla="*/ 1163054 w 1589171"/>
              <a:gd name="connsiteY66" fmla="*/ 927434 h 1759619"/>
              <a:gd name="connsiteX67" fmla="*/ 1188118 w 1589171"/>
              <a:gd name="connsiteY67" fmla="*/ 967539 h 1759619"/>
              <a:gd name="connsiteX68" fmla="*/ 1148013 w 1589171"/>
              <a:gd name="connsiteY68" fmla="*/ 992606 h 1759619"/>
              <a:gd name="connsiteX69" fmla="*/ 802104 w 1589171"/>
              <a:gd name="connsiteY69" fmla="*/ 962527 h 1759619"/>
              <a:gd name="connsiteX70" fmla="*/ 70184 w 1589171"/>
              <a:gd name="connsiteY70" fmla="*/ 1223211 h 1759619"/>
              <a:gd name="connsiteX71" fmla="*/ 802104 w 1589171"/>
              <a:gd name="connsiteY71" fmla="*/ 1483895 h 1759619"/>
              <a:gd name="connsiteX72" fmla="*/ 837198 w 1589171"/>
              <a:gd name="connsiteY72" fmla="*/ 1518987 h 1759619"/>
              <a:gd name="connsiteX73" fmla="*/ 837198 w 1589171"/>
              <a:gd name="connsiteY73" fmla="*/ 1694448 h 1759619"/>
              <a:gd name="connsiteX74" fmla="*/ 867276 w 1589171"/>
              <a:gd name="connsiteY74" fmla="*/ 1694448 h 1759619"/>
              <a:gd name="connsiteX75" fmla="*/ 907382 w 1589171"/>
              <a:gd name="connsiteY75" fmla="*/ 1724528 h 1759619"/>
              <a:gd name="connsiteX76" fmla="*/ 872290 w 1589171"/>
              <a:gd name="connsiteY76" fmla="*/ 1759619 h 1759619"/>
              <a:gd name="connsiteX77" fmla="*/ 736934 w 1589171"/>
              <a:gd name="connsiteY77" fmla="*/ 1759619 h 1759619"/>
              <a:gd name="connsiteX78" fmla="*/ 611604 w 1589171"/>
              <a:gd name="connsiteY78" fmla="*/ 1749592 h 1759619"/>
              <a:gd name="connsiteX79" fmla="*/ 606593 w 1589171"/>
              <a:gd name="connsiteY79" fmla="*/ 1749592 h 1759619"/>
              <a:gd name="connsiteX80" fmla="*/ 581526 w 1589171"/>
              <a:gd name="connsiteY80" fmla="*/ 1744578 h 1759619"/>
              <a:gd name="connsiteX81" fmla="*/ 551448 w 1589171"/>
              <a:gd name="connsiteY81" fmla="*/ 1739567 h 1759619"/>
              <a:gd name="connsiteX82" fmla="*/ 496303 w 1589171"/>
              <a:gd name="connsiteY82" fmla="*/ 1729539 h 1759619"/>
              <a:gd name="connsiteX83" fmla="*/ 471237 w 1589171"/>
              <a:gd name="connsiteY83" fmla="*/ 1729539 h 1759619"/>
              <a:gd name="connsiteX84" fmla="*/ 345907 w 1589171"/>
              <a:gd name="connsiteY84" fmla="*/ 1699461 h 1759619"/>
              <a:gd name="connsiteX85" fmla="*/ 340895 w 1589171"/>
              <a:gd name="connsiteY85" fmla="*/ 1699461 h 1759619"/>
              <a:gd name="connsiteX86" fmla="*/ 215565 w 1589171"/>
              <a:gd name="connsiteY86" fmla="*/ 1654342 h 1759619"/>
              <a:gd name="connsiteX87" fmla="*/ 210553 w 1589171"/>
              <a:gd name="connsiteY87" fmla="*/ 1649330 h 1759619"/>
              <a:gd name="connsiteX88" fmla="*/ 105276 w 1589171"/>
              <a:gd name="connsiteY88" fmla="*/ 1594184 h 1759619"/>
              <a:gd name="connsiteX89" fmla="*/ 95251 w 1589171"/>
              <a:gd name="connsiteY89" fmla="*/ 1589172 h 1759619"/>
              <a:gd name="connsiteX90" fmla="*/ 5013 w 1589171"/>
              <a:gd name="connsiteY90" fmla="*/ 1468856 h 1759619"/>
              <a:gd name="connsiteX91" fmla="*/ 0 w 1589171"/>
              <a:gd name="connsiteY91" fmla="*/ 1433764 h 1759619"/>
              <a:gd name="connsiteX92" fmla="*/ 0 w 1589171"/>
              <a:gd name="connsiteY92" fmla="*/ 1223211 h 1759619"/>
              <a:gd name="connsiteX93" fmla="*/ 802104 w 1589171"/>
              <a:gd name="connsiteY93" fmla="*/ 892342 h 1759619"/>
              <a:gd name="connsiteX94" fmla="*/ 847224 w 1589171"/>
              <a:gd name="connsiteY94" fmla="*/ 315828 h 1759619"/>
              <a:gd name="connsiteX95" fmla="*/ 852237 w 1589171"/>
              <a:gd name="connsiteY95" fmla="*/ 315828 h 1759619"/>
              <a:gd name="connsiteX96" fmla="*/ 857251 w 1589171"/>
              <a:gd name="connsiteY96" fmla="*/ 315828 h 1759619"/>
              <a:gd name="connsiteX97" fmla="*/ 862263 w 1589171"/>
              <a:gd name="connsiteY97" fmla="*/ 315828 h 1759619"/>
              <a:gd name="connsiteX98" fmla="*/ 867276 w 1589171"/>
              <a:gd name="connsiteY98" fmla="*/ 315828 h 1759619"/>
              <a:gd name="connsiteX99" fmla="*/ 872290 w 1589171"/>
              <a:gd name="connsiteY99" fmla="*/ 320842 h 1759619"/>
              <a:gd name="connsiteX100" fmla="*/ 877303 w 1589171"/>
              <a:gd name="connsiteY100" fmla="*/ 320842 h 1759619"/>
              <a:gd name="connsiteX101" fmla="*/ 877303 w 1589171"/>
              <a:gd name="connsiteY101" fmla="*/ 325855 h 1759619"/>
              <a:gd name="connsiteX102" fmla="*/ 882315 w 1589171"/>
              <a:gd name="connsiteY102" fmla="*/ 325855 h 1759619"/>
              <a:gd name="connsiteX103" fmla="*/ 1062790 w 1589171"/>
              <a:gd name="connsiteY103" fmla="*/ 546433 h 1759619"/>
              <a:gd name="connsiteX104" fmla="*/ 1062790 w 1589171"/>
              <a:gd name="connsiteY104" fmla="*/ 551447 h 1759619"/>
              <a:gd name="connsiteX105" fmla="*/ 1067803 w 1589171"/>
              <a:gd name="connsiteY105" fmla="*/ 556461 h 1759619"/>
              <a:gd name="connsiteX106" fmla="*/ 1067803 w 1589171"/>
              <a:gd name="connsiteY106" fmla="*/ 561474 h 1759619"/>
              <a:gd name="connsiteX107" fmla="*/ 1067803 w 1589171"/>
              <a:gd name="connsiteY107" fmla="*/ 566486 h 1759619"/>
              <a:gd name="connsiteX108" fmla="*/ 1067803 w 1589171"/>
              <a:gd name="connsiteY108" fmla="*/ 571500 h 1759619"/>
              <a:gd name="connsiteX109" fmla="*/ 1067803 w 1589171"/>
              <a:gd name="connsiteY109" fmla="*/ 576514 h 1759619"/>
              <a:gd name="connsiteX110" fmla="*/ 1062790 w 1589171"/>
              <a:gd name="connsiteY110" fmla="*/ 581527 h 1759619"/>
              <a:gd name="connsiteX111" fmla="*/ 1057776 w 1589171"/>
              <a:gd name="connsiteY111" fmla="*/ 586539 h 1759619"/>
              <a:gd name="connsiteX112" fmla="*/ 1052762 w 1589171"/>
              <a:gd name="connsiteY112" fmla="*/ 591553 h 1759619"/>
              <a:gd name="connsiteX113" fmla="*/ 1047751 w 1589171"/>
              <a:gd name="connsiteY113" fmla="*/ 591553 h 1759619"/>
              <a:gd name="connsiteX114" fmla="*/ 1032710 w 1589171"/>
              <a:gd name="connsiteY114" fmla="*/ 596566 h 1759619"/>
              <a:gd name="connsiteX115" fmla="*/ 962526 w 1589171"/>
              <a:gd name="connsiteY115" fmla="*/ 596566 h 1759619"/>
              <a:gd name="connsiteX116" fmla="*/ 962526 w 1589171"/>
              <a:gd name="connsiteY116" fmla="*/ 802105 h 1759619"/>
              <a:gd name="connsiteX117" fmla="*/ 927434 w 1589171"/>
              <a:gd name="connsiteY117" fmla="*/ 837197 h 1759619"/>
              <a:gd name="connsiteX118" fmla="*/ 892343 w 1589171"/>
              <a:gd name="connsiteY118" fmla="*/ 802105 h 1759619"/>
              <a:gd name="connsiteX119" fmla="*/ 892343 w 1589171"/>
              <a:gd name="connsiteY119" fmla="*/ 561474 h 1759619"/>
              <a:gd name="connsiteX120" fmla="*/ 927434 w 1589171"/>
              <a:gd name="connsiteY120" fmla="*/ 526381 h 1759619"/>
              <a:gd name="connsiteX121" fmla="*/ 962526 w 1589171"/>
              <a:gd name="connsiteY121" fmla="*/ 526381 h 1759619"/>
              <a:gd name="connsiteX122" fmla="*/ 857251 w 1589171"/>
              <a:gd name="connsiteY122" fmla="*/ 396039 h 1759619"/>
              <a:gd name="connsiteX123" fmla="*/ 751973 w 1589171"/>
              <a:gd name="connsiteY123" fmla="*/ 526381 h 1759619"/>
              <a:gd name="connsiteX124" fmla="*/ 787065 w 1589171"/>
              <a:gd name="connsiteY124" fmla="*/ 526381 h 1759619"/>
              <a:gd name="connsiteX125" fmla="*/ 822157 w 1589171"/>
              <a:gd name="connsiteY125" fmla="*/ 561474 h 1759619"/>
              <a:gd name="connsiteX126" fmla="*/ 822157 w 1589171"/>
              <a:gd name="connsiteY126" fmla="*/ 802105 h 1759619"/>
              <a:gd name="connsiteX127" fmla="*/ 787065 w 1589171"/>
              <a:gd name="connsiteY127" fmla="*/ 837197 h 1759619"/>
              <a:gd name="connsiteX128" fmla="*/ 751973 w 1589171"/>
              <a:gd name="connsiteY128" fmla="*/ 802105 h 1759619"/>
              <a:gd name="connsiteX129" fmla="*/ 751973 w 1589171"/>
              <a:gd name="connsiteY129" fmla="*/ 596566 h 1759619"/>
              <a:gd name="connsiteX130" fmla="*/ 681790 w 1589171"/>
              <a:gd name="connsiteY130" fmla="*/ 596566 h 1759619"/>
              <a:gd name="connsiteX131" fmla="*/ 666751 w 1589171"/>
              <a:gd name="connsiteY131" fmla="*/ 591553 h 1759619"/>
              <a:gd name="connsiteX132" fmla="*/ 661737 w 1589171"/>
              <a:gd name="connsiteY132" fmla="*/ 591553 h 1759619"/>
              <a:gd name="connsiteX133" fmla="*/ 656723 w 1589171"/>
              <a:gd name="connsiteY133" fmla="*/ 586539 h 1759619"/>
              <a:gd name="connsiteX134" fmla="*/ 651710 w 1589171"/>
              <a:gd name="connsiteY134" fmla="*/ 581527 h 1759619"/>
              <a:gd name="connsiteX135" fmla="*/ 646698 w 1589171"/>
              <a:gd name="connsiteY135" fmla="*/ 576514 h 1759619"/>
              <a:gd name="connsiteX136" fmla="*/ 646698 w 1589171"/>
              <a:gd name="connsiteY136" fmla="*/ 561474 h 1759619"/>
              <a:gd name="connsiteX137" fmla="*/ 646698 w 1589171"/>
              <a:gd name="connsiteY137" fmla="*/ 556461 h 1759619"/>
              <a:gd name="connsiteX138" fmla="*/ 651710 w 1589171"/>
              <a:gd name="connsiteY138" fmla="*/ 551447 h 1759619"/>
              <a:gd name="connsiteX139" fmla="*/ 651710 w 1589171"/>
              <a:gd name="connsiteY139" fmla="*/ 546433 h 1759619"/>
              <a:gd name="connsiteX140" fmla="*/ 832184 w 1589171"/>
              <a:gd name="connsiteY140" fmla="*/ 325855 h 1759619"/>
              <a:gd name="connsiteX141" fmla="*/ 837198 w 1589171"/>
              <a:gd name="connsiteY141" fmla="*/ 325855 h 1759619"/>
              <a:gd name="connsiteX142" fmla="*/ 837198 w 1589171"/>
              <a:gd name="connsiteY142" fmla="*/ 320842 h 1759619"/>
              <a:gd name="connsiteX143" fmla="*/ 842210 w 1589171"/>
              <a:gd name="connsiteY143" fmla="*/ 320842 h 1759619"/>
              <a:gd name="connsiteX144" fmla="*/ 847224 w 1589171"/>
              <a:gd name="connsiteY144" fmla="*/ 315828 h 1759619"/>
              <a:gd name="connsiteX145" fmla="*/ 1323474 w 1589171"/>
              <a:gd name="connsiteY145" fmla="*/ 0 h 1759619"/>
              <a:gd name="connsiteX146" fmla="*/ 1328487 w 1589171"/>
              <a:gd name="connsiteY146" fmla="*/ 0 h 1759619"/>
              <a:gd name="connsiteX147" fmla="*/ 1333501 w 1589171"/>
              <a:gd name="connsiteY147" fmla="*/ 0 h 1759619"/>
              <a:gd name="connsiteX148" fmla="*/ 1338513 w 1589171"/>
              <a:gd name="connsiteY148" fmla="*/ 0 h 1759619"/>
              <a:gd name="connsiteX149" fmla="*/ 1343526 w 1589171"/>
              <a:gd name="connsiteY149" fmla="*/ 0 h 1759619"/>
              <a:gd name="connsiteX150" fmla="*/ 1348540 w 1589171"/>
              <a:gd name="connsiteY150" fmla="*/ 5013 h 1759619"/>
              <a:gd name="connsiteX151" fmla="*/ 1353553 w 1589171"/>
              <a:gd name="connsiteY151" fmla="*/ 5013 h 1759619"/>
              <a:gd name="connsiteX152" fmla="*/ 1353553 w 1589171"/>
              <a:gd name="connsiteY152" fmla="*/ 10026 h 1759619"/>
              <a:gd name="connsiteX153" fmla="*/ 1358565 w 1589171"/>
              <a:gd name="connsiteY153" fmla="*/ 10026 h 1759619"/>
              <a:gd name="connsiteX154" fmla="*/ 1584157 w 1589171"/>
              <a:gd name="connsiteY154" fmla="*/ 285750 h 1759619"/>
              <a:gd name="connsiteX155" fmla="*/ 1584157 w 1589171"/>
              <a:gd name="connsiteY155" fmla="*/ 290763 h 1759619"/>
              <a:gd name="connsiteX156" fmla="*/ 1589171 w 1589171"/>
              <a:gd name="connsiteY156" fmla="*/ 295777 h 1759619"/>
              <a:gd name="connsiteX157" fmla="*/ 1589171 w 1589171"/>
              <a:gd name="connsiteY157" fmla="*/ 300789 h 1759619"/>
              <a:gd name="connsiteX158" fmla="*/ 1589171 w 1589171"/>
              <a:gd name="connsiteY158" fmla="*/ 305803 h 1759619"/>
              <a:gd name="connsiteX159" fmla="*/ 1589171 w 1589171"/>
              <a:gd name="connsiteY159" fmla="*/ 310816 h 1759619"/>
              <a:gd name="connsiteX160" fmla="*/ 1589171 w 1589171"/>
              <a:gd name="connsiteY160" fmla="*/ 315828 h 1759619"/>
              <a:gd name="connsiteX161" fmla="*/ 1584157 w 1589171"/>
              <a:gd name="connsiteY161" fmla="*/ 320842 h 1759619"/>
              <a:gd name="connsiteX162" fmla="*/ 1579145 w 1589171"/>
              <a:gd name="connsiteY162" fmla="*/ 325855 h 1759619"/>
              <a:gd name="connsiteX163" fmla="*/ 1574132 w 1589171"/>
              <a:gd name="connsiteY163" fmla="*/ 330869 h 1759619"/>
              <a:gd name="connsiteX164" fmla="*/ 1569118 w 1589171"/>
              <a:gd name="connsiteY164" fmla="*/ 330869 h 1759619"/>
              <a:gd name="connsiteX165" fmla="*/ 1554079 w 1589171"/>
              <a:gd name="connsiteY165" fmla="*/ 335881 h 1759619"/>
              <a:gd name="connsiteX166" fmla="*/ 1453815 w 1589171"/>
              <a:gd name="connsiteY166" fmla="*/ 335881 h 1759619"/>
              <a:gd name="connsiteX167" fmla="*/ 1453815 w 1589171"/>
              <a:gd name="connsiteY167" fmla="*/ 927434 h 1759619"/>
              <a:gd name="connsiteX168" fmla="*/ 1418723 w 1589171"/>
              <a:gd name="connsiteY168" fmla="*/ 962527 h 1759619"/>
              <a:gd name="connsiteX169" fmla="*/ 1383632 w 1589171"/>
              <a:gd name="connsiteY169" fmla="*/ 927434 h 1759619"/>
              <a:gd name="connsiteX170" fmla="*/ 1383632 w 1589171"/>
              <a:gd name="connsiteY170" fmla="*/ 300789 h 1759619"/>
              <a:gd name="connsiteX171" fmla="*/ 1418723 w 1589171"/>
              <a:gd name="connsiteY171" fmla="*/ 265697 h 1759619"/>
              <a:gd name="connsiteX172" fmla="*/ 1478882 w 1589171"/>
              <a:gd name="connsiteY172" fmla="*/ 265697 h 1759619"/>
              <a:gd name="connsiteX173" fmla="*/ 1328487 w 1589171"/>
              <a:gd name="connsiteY173" fmla="*/ 80210 h 1759619"/>
              <a:gd name="connsiteX174" fmla="*/ 1178093 w 1589171"/>
              <a:gd name="connsiteY174" fmla="*/ 265697 h 1759619"/>
              <a:gd name="connsiteX175" fmla="*/ 1238251 w 1589171"/>
              <a:gd name="connsiteY175" fmla="*/ 265697 h 1759619"/>
              <a:gd name="connsiteX176" fmla="*/ 1273343 w 1589171"/>
              <a:gd name="connsiteY176" fmla="*/ 300789 h 1759619"/>
              <a:gd name="connsiteX177" fmla="*/ 1273343 w 1589171"/>
              <a:gd name="connsiteY177" fmla="*/ 792078 h 1759619"/>
              <a:gd name="connsiteX178" fmla="*/ 1238251 w 1589171"/>
              <a:gd name="connsiteY178" fmla="*/ 827172 h 1759619"/>
              <a:gd name="connsiteX179" fmla="*/ 1203157 w 1589171"/>
              <a:gd name="connsiteY179" fmla="*/ 792078 h 1759619"/>
              <a:gd name="connsiteX180" fmla="*/ 1203157 w 1589171"/>
              <a:gd name="connsiteY180" fmla="*/ 330869 h 1759619"/>
              <a:gd name="connsiteX181" fmla="*/ 1102895 w 1589171"/>
              <a:gd name="connsiteY181" fmla="*/ 330869 h 1759619"/>
              <a:gd name="connsiteX182" fmla="*/ 1087856 w 1589171"/>
              <a:gd name="connsiteY182" fmla="*/ 325855 h 1759619"/>
              <a:gd name="connsiteX183" fmla="*/ 1082843 w 1589171"/>
              <a:gd name="connsiteY183" fmla="*/ 325855 h 1759619"/>
              <a:gd name="connsiteX184" fmla="*/ 1077829 w 1589171"/>
              <a:gd name="connsiteY184" fmla="*/ 320842 h 1759619"/>
              <a:gd name="connsiteX185" fmla="*/ 1072815 w 1589171"/>
              <a:gd name="connsiteY185" fmla="*/ 315828 h 1759619"/>
              <a:gd name="connsiteX186" fmla="*/ 1067803 w 1589171"/>
              <a:gd name="connsiteY186" fmla="*/ 310816 h 1759619"/>
              <a:gd name="connsiteX187" fmla="*/ 1067803 w 1589171"/>
              <a:gd name="connsiteY187" fmla="*/ 297656 h 1759619"/>
              <a:gd name="connsiteX188" fmla="*/ 1067803 w 1589171"/>
              <a:gd name="connsiteY188" fmla="*/ 295777 h 1759619"/>
              <a:gd name="connsiteX189" fmla="*/ 1077829 w 1589171"/>
              <a:gd name="connsiteY189" fmla="*/ 295777 h 1759619"/>
              <a:gd name="connsiteX190" fmla="*/ 1082843 w 1589171"/>
              <a:gd name="connsiteY190" fmla="*/ 290763 h 1759619"/>
              <a:gd name="connsiteX191" fmla="*/ 1082843 w 1589171"/>
              <a:gd name="connsiteY191" fmla="*/ 285750 h 1759619"/>
              <a:gd name="connsiteX192" fmla="*/ 1308434 w 1589171"/>
              <a:gd name="connsiteY192" fmla="*/ 10026 h 1759619"/>
              <a:gd name="connsiteX193" fmla="*/ 1313448 w 1589171"/>
              <a:gd name="connsiteY193" fmla="*/ 10026 h 1759619"/>
              <a:gd name="connsiteX194" fmla="*/ 1313448 w 1589171"/>
              <a:gd name="connsiteY194" fmla="*/ 5013 h 1759619"/>
              <a:gd name="connsiteX195" fmla="*/ 1318460 w 1589171"/>
              <a:gd name="connsiteY195" fmla="*/ 5013 h 1759619"/>
              <a:gd name="connsiteX196" fmla="*/ 1323474 w 1589171"/>
              <a:gd name="connsiteY196" fmla="*/ 0 h 175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</a:cxnLst>
            <a:rect l="l" t="t" r="r" b="b"/>
            <a:pathLst>
              <a:path w="1589171" h="1759619">
                <a:moveTo>
                  <a:pt x="1122948" y="1669381"/>
                </a:moveTo>
                <a:cubicBezTo>
                  <a:pt x="1143001" y="1664369"/>
                  <a:pt x="1158040" y="1674395"/>
                  <a:pt x="1168065" y="1694448"/>
                </a:cubicBezTo>
                <a:cubicBezTo>
                  <a:pt x="1168065" y="1714500"/>
                  <a:pt x="1158040" y="1729539"/>
                  <a:pt x="1137987" y="1734553"/>
                </a:cubicBezTo>
                <a:cubicBezTo>
                  <a:pt x="1097882" y="1744578"/>
                  <a:pt x="1052763" y="1749592"/>
                  <a:pt x="1007645" y="1754606"/>
                </a:cubicBezTo>
                <a:lnTo>
                  <a:pt x="1002632" y="1754606"/>
                </a:lnTo>
                <a:cubicBezTo>
                  <a:pt x="982579" y="1754606"/>
                  <a:pt x="967540" y="1744578"/>
                  <a:pt x="967540" y="1724528"/>
                </a:cubicBezTo>
                <a:cubicBezTo>
                  <a:pt x="962526" y="1704475"/>
                  <a:pt x="977565" y="1684422"/>
                  <a:pt x="997618" y="1684422"/>
                </a:cubicBezTo>
                <a:cubicBezTo>
                  <a:pt x="1037723" y="1684422"/>
                  <a:pt x="1082843" y="1674395"/>
                  <a:pt x="1122948" y="1669381"/>
                </a:cubicBezTo>
                <a:close/>
                <a:moveTo>
                  <a:pt x="1378384" y="1595987"/>
                </a:moveTo>
                <a:cubicBezTo>
                  <a:pt x="1392718" y="1596692"/>
                  <a:pt x="1404938" y="1607971"/>
                  <a:pt x="1408698" y="1619250"/>
                </a:cubicBezTo>
                <a:cubicBezTo>
                  <a:pt x="1413710" y="1634289"/>
                  <a:pt x="1408698" y="1654342"/>
                  <a:pt x="1388645" y="1664369"/>
                </a:cubicBezTo>
                <a:cubicBezTo>
                  <a:pt x="1353553" y="1679408"/>
                  <a:pt x="1308434" y="1694448"/>
                  <a:pt x="1263315" y="1709487"/>
                </a:cubicBezTo>
                <a:lnTo>
                  <a:pt x="1253290" y="1709487"/>
                </a:lnTo>
                <a:cubicBezTo>
                  <a:pt x="1238251" y="1709487"/>
                  <a:pt x="1223210" y="1699461"/>
                  <a:pt x="1218198" y="1684422"/>
                </a:cubicBezTo>
                <a:cubicBezTo>
                  <a:pt x="1213184" y="1664369"/>
                  <a:pt x="1223210" y="1644317"/>
                  <a:pt x="1243263" y="1639303"/>
                </a:cubicBezTo>
                <a:cubicBezTo>
                  <a:pt x="1288382" y="1629278"/>
                  <a:pt x="1328487" y="1614237"/>
                  <a:pt x="1363579" y="1599198"/>
                </a:cubicBezTo>
                <a:cubicBezTo>
                  <a:pt x="1368592" y="1596692"/>
                  <a:pt x="1373606" y="1595752"/>
                  <a:pt x="1378384" y="1595987"/>
                </a:cubicBezTo>
                <a:close/>
                <a:moveTo>
                  <a:pt x="70184" y="1363578"/>
                </a:moveTo>
                <a:lnTo>
                  <a:pt x="70184" y="1438777"/>
                </a:lnTo>
                <a:cubicBezTo>
                  <a:pt x="70184" y="1443789"/>
                  <a:pt x="75198" y="1448803"/>
                  <a:pt x="75198" y="1458828"/>
                </a:cubicBezTo>
                <a:lnTo>
                  <a:pt x="75198" y="1463842"/>
                </a:lnTo>
                <a:cubicBezTo>
                  <a:pt x="80210" y="1468856"/>
                  <a:pt x="80210" y="1478881"/>
                  <a:pt x="85223" y="1483895"/>
                </a:cubicBezTo>
                <a:cubicBezTo>
                  <a:pt x="90237" y="1488908"/>
                  <a:pt x="95251" y="1498934"/>
                  <a:pt x="100263" y="1503947"/>
                </a:cubicBezTo>
                <a:cubicBezTo>
                  <a:pt x="135354" y="1544053"/>
                  <a:pt x="190501" y="1579145"/>
                  <a:pt x="275723" y="1604211"/>
                </a:cubicBezTo>
                <a:lnTo>
                  <a:pt x="280737" y="1604211"/>
                </a:lnTo>
                <a:lnTo>
                  <a:pt x="325854" y="1619250"/>
                </a:lnTo>
                <a:cubicBezTo>
                  <a:pt x="330868" y="1624264"/>
                  <a:pt x="330868" y="1624264"/>
                  <a:pt x="335882" y="1624264"/>
                </a:cubicBezTo>
                <a:cubicBezTo>
                  <a:pt x="386013" y="1639303"/>
                  <a:pt x="441157" y="1654342"/>
                  <a:pt x="501315" y="1664369"/>
                </a:cubicBezTo>
                <a:cubicBezTo>
                  <a:pt x="506329" y="1664369"/>
                  <a:pt x="516354" y="1669381"/>
                  <a:pt x="526382" y="1669381"/>
                </a:cubicBezTo>
                <a:cubicBezTo>
                  <a:pt x="536407" y="1669381"/>
                  <a:pt x="551448" y="1674395"/>
                  <a:pt x="561473" y="1674395"/>
                </a:cubicBezTo>
                <a:cubicBezTo>
                  <a:pt x="571501" y="1679408"/>
                  <a:pt x="581526" y="1679408"/>
                  <a:pt x="591554" y="1679408"/>
                </a:cubicBezTo>
                <a:cubicBezTo>
                  <a:pt x="646698" y="1684422"/>
                  <a:pt x="706854" y="1689434"/>
                  <a:pt x="767013" y="1689434"/>
                </a:cubicBezTo>
                <a:lnTo>
                  <a:pt x="767013" y="1549067"/>
                </a:lnTo>
                <a:cubicBezTo>
                  <a:pt x="451184" y="1544053"/>
                  <a:pt x="190501" y="1468856"/>
                  <a:pt x="70184" y="1363578"/>
                </a:cubicBezTo>
                <a:close/>
                <a:moveTo>
                  <a:pt x="1513973" y="1343527"/>
                </a:moveTo>
                <a:cubicBezTo>
                  <a:pt x="1493921" y="1363578"/>
                  <a:pt x="1468854" y="1383631"/>
                  <a:pt x="1443790" y="1398672"/>
                </a:cubicBezTo>
                <a:lnTo>
                  <a:pt x="1443790" y="1493922"/>
                </a:lnTo>
                <a:cubicBezTo>
                  <a:pt x="1478882" y="1463842"/>
                  <a:pt x="1513973" y="1428750"/>
                  <a:pt x="1513973" y="1398672"/>
                </a:cubicBezTo>
                <a:close/>
                <a:moveTo>
                  <a:pt x="837198" y="1283369"/>
                </a:moveTo>
                <a:lnTo>
                  <a:pt x="837198" y="1388644"/>
                </a:lnTo>
                <a:lnTo>
                  <a:pt x="1373604" y="1518986"/>
                </a:lnTo>
                <a:lnTo>
                  <a:pt x="1373604" y="1408697"/>
                </a:lnTo>
                <a:close/>
                <a:moveTo>
                  <a:pt x="1273343" y="1052763"/>
                </a:moveTo>
                <a:lnTo>
                  <a:pt x="907382" y="1228224"/>
                </a:lnTo>
                <a:lnTo>
                  <a:pt x="1398671" y="1343527"/>
                </a:lnTo>
                <a:cubicBezTo>
                  <a:pt x="1478882" y="1293394"/>
                  <a:pt x="1513973" y="1248277"/>
                  <a:pt x="1513973" y="1213183"/>
                </a:cubicBezTo>
                <a:cubicBezTo>
                  <a:pt x="1513973" y="1148014"/>
                  <a:pt x="1443790" y="1107908"/>
                  <a:pt x="1273343" y="1052763"/>
                </a:cubicBezTo>
                <a:close/>
                <a:moveTo>
                  <a:pt x="1273343" y="977566"/>
                </a:moveTo>
                <a:lnTo>
                  <a:pt x="1288382" y="977566"/>
                </a:lnTo>
                <a:cubicBezTo>
                  <a:pt x="1438776" y="1032711"/>
                  <a:pt x="1584157" y="1082842"/>
                  <a:pt x="1584157" y="1218197"/>
                </a:cubicBezTo>
                <a:lnTo>
                  <a:pt x="1584157" y="1403684"/>
                </a:lnTo>
                <a:cubicBezTo>
                  <a:pt x="1584157" y="1488908"/>
                  <a:pt x="1503948" y="1554078"/>
                  <a:pt x="1428751" y="1599197"/>
                </a:cubicBezTo>
                <a:lnTo>
                  <a:pt x="1398671" y="1599197"/>
                </a:lnTo>
                <a:lnTo>
                  <a:pt x="792079" y="1448803"/>
                </a:lnTo>
                <a:cubicBezTo>
                  <a:pt x="792079" y="1443789"/>
                  <a:pt x="787065" y="1443789"/>
                  <a:pt x="787065" y="1443789"/>
                </a:cubicBezTo>
                <a:cubicBezTo>
                  <a:pt x="787065" y="1438777"/>
                  <a:pt x="782053" y="1438777"/>
                  <a:pt x="782053" y="1438777"/>
                </a:cubicBezTo>
                <a:lnTo>
                  <a:pt x="777040" y="1433764"/>
                </a:lnTo>
                <a:cubicBezTo>
                  <a:pt x="772026" y="1433764"/>
                  <a:pt x="772026" y="1428750"/>
                  <a:pt x="772026" y="1428750"/>
                </a:cubicBezTo>
                <a:lnTo>
                  <a:pt x="772026" y="1223211"/>
                </a:lnTo>
                <a:cubicBezTo>
                  <a:pt x="777040" y="1223211"/>
                  <a:pt x="777040" y="1218197"/>
                  <a:pt x="777040" y="1218197"/>
                </a:cubicBezTo>
                <a:cubicBezTo>
                  <a:pt x="782053" y="1218197"/>
                  <a:pt x="782053" y="1213183"/>
                  <a:pt x="782053" y="1213183"/>
                </a:cubicBezTo>
                <a:cubicBezTo>
                  <a:pt x="782053" y="1208172"/>
                  <a:pt x="787065" y="1208172"/>
                  <a:pt x="787065" y="1208172"/>
                </a:cubicBezTo>
                <a:cubicBezTo>
                  <a:pt x="787065" y="1203158"/>
                  <a:pt x="792079" y="1203158"/>
                  <a:pt x="792079" y="1203158"/>
                </a:cubicBezTo>
                <a:lnTo>
                  <a:pt x="1258304" y="982578"/>
                </a:lnTo>
                <a:cubicBezTo>
                  <a:pt x="1263315" y="977566"/>
                  <a:pt x="1268329" y="977566"/>
                  <a:pt x="1273343" y="977566"/>
                </a:cubicBezTo>
                <a:close/>
                <a:moveTo>
                  <a:pt x="802104" y="892342"/>
                </a:moveTo>
                <a:cubicBezTo>
                  <a:pt x="927434" y="892342"/>
                  <a:pt x="1052763" y="907381"/>
                  <a:pt x="1163054" y="927434"/>
                </a:cubicBezTo>
                <a:cubicBezTo>
                  <a:pt x="1178093" y="932448"/>
                  <a:pt x="1193132" y="947487"/>
                  <a:pt x="1188118" y="967539"/>
                </a:cubicBezTo>
                <a:cubicBezTo>
                  <a:pt x="1183104" y="982578"/>
                  <a:pt x="1168065" y="997619"/>
                  <a:pt x="1148013" y="992606"/>
                </a:cubicBezTo>
                <a:cubicBezTo>
                  <a:pt x="1042737" y="972553"/>
                  <a:pt x="922421" y="962527"/>
                  <a:pt x="802104" y="962527"/>
                </a:cubicBezTo>
                <a:cubicBezTo>
                  <a:pt x="370973" y="962527"/>
                  <a:pt x="70184" y="1097881"/>
                  <a:pt x="70184" y="1223211"/>
                </a:cubicBezTo>
                <a:cubicBezTo>
                  <a:pt x="70184" y="1348539"/>
                  <a:pt x="370973" y="1483895"/>
                  <a:pt x="802104" y="1483895"/>
                </a:cubicBezTo>
                <a:cubicBezTo>
                  <a:pt x="822157" y="1483895"/>
                  <a:pt x="837198" y="1498934"/>
                  <a:pt x="837198" y="1518987"/>
                </a:cubicBezTo>
                <a:lnTo>
                  <a:pt x="837198" y="1694448"/>
                </a:lnTo>
                <a:lnTo>
                  <a:pt x="867276" y="1694448"/>
                </a:lnTo>
                <a:cubicBezTo>
                  <a:pt x="887329" y="1689434"/>
                  <a:pt x="902368" y="1709487"/>
                  <a:pt x="907382" y="1724528"/>
                </a:cubicBezTo>
                <a:cubicBezTo>
                  <a:pt x="907382" y="1744578"/>
                  <a:pt x="892343" y="1759619"/>
                  <a:pt x="872290" y="1759619"/>
                </a:cubicBezTo>
                <a:lnTo>
                  <a:pt x="736934" y="1759619"/>
                </a:lnTo>
                <a:cubicBezTo>
                  <a:pt x="696829" y="1754606"/>
                  <a:pt x="651710" y="1754606"/>
                  <a:pt x="611604" y="1749592"/>
                </a:cubicBezTo>
                <a:lnTo>
                  <a:pt x="606593" y="1749592"/>
                </a:lnTo>
                <a:cubicBezTo>
                  <a:pt x="596565" y="1744578"/>
                  <a:pt x="591554" y="1744578"/>
                  <a:pt x="581526" y="1744578"/>
                </a:cubicBezTo>
                <a:cubicBezTo>
                  <a:pt x="571501" y="1739567"/>
                  <a:pt x="561473" y="1739567"/>
                  <a:pt x="551448" y="1739567"/>
                </a:cubicBezTo>
                <a:cubicBezTo>
                  <a:pt x="531395" y="1734553"/>
                  <a:pt x="511343" y="1734553"/>
                  <a:pt x="496303" y="1729539"/>
                </a:cubicBezTo>
                <a:lnTo>
                  <a:pt x="471237" y="1729539"/>
                </a:lnTo>
                <a:cubicBezTo>
                  <a:pt x="426118" y="1719514"/>
                  <a:pt x="386013" y="1709487"/>
                  <a:pt x="345907" y="1699461"/>
                </a:cubicBezTo>
                <a:lnTo>
                  <a:pt x="340895" y="1699461"/>
                </a:lnTo>
                <a:cubicBezTo>
                  <a:pt x="295776" y="1684422"/>
                  <a:pt x="255671" y="1669381"/>
                  <a:pt x="215565" y="1654342"/>
                </a:cubicBezTo>
                <a:lnTo>
                  <a:pt x="210553" y="1649330"/>
                </a:lnTo>
                <a:cubicBezTo>
                  <a:pt x="170448" y="1634289"/>
                  <a:pt x="135354" y="1614237"/>
                  <a:pt x="105276" y="1594184"/>
                </a:cubicBezTo>
                <a:cubicBezTo>
                  <a:pt x="100263" y="1594184"/>
                  <a:pt x="100263" y="1594184"/>
                  <a:pt x="95251" y="1589172"/>
                </a:cubicBezTo>
                <a:cubicBezTo>
                  <a:pt x="45118" y="1554078"/>
                  <a:pt x="15039" y="1513975"/>
                  <a:pt x="5013" y="1468856"/>
                </a:cubicBezTo>
                <a:cubicBezTo>
                  <a:pt x="0" y="1458828"/>
                  <a:pt x="0" y="1443789"/>
                  <a:pt x="0" y="1433764"/>
                </a:cubicBezTo>
                <a:lnTo>
                  <a:pt x="0" y="1223211"/>
                </a:lnTo>
                <a:cubicBezTo>
                  <a:pt x="0" y="1037725"/>
                  <a:pt x="350921" y="892342"/>
                  <a:pt x="802104" y="892342"/>
                </a:cubicBezTo>
                <a:close/>
                <a:moveTo>
                  <a:pt x="847224" y="315828"/>
                </a:moveTo>
                <a:lnTo>
                  <a:pt x="852237" y="315828"/>
                </a:lnTo>
                <a:lnTo>
                  <a:pt x="857251" y="315828"/>
                </a:lnTo>
                <a:lnTo>
                  <a:pt x="862263" y="315828"/>
                </a:lnTo>
                <a:lnTo>
                  <a:pt x="867276" y="315828"/>
                </a:lnTo>
                <a:cubicBezTo>
                  <a:pt x="867276" y="320842"/>
                  <a:pt x="872290" y="320842"/>
                  <a:pt x="872290" y="320842"/>
                </a:cubicBezTo>
                <a:lnTo>
                  <a:pt x="877303" y="320842"/>
                </a:lnTo>
                <a:lnTo>
                  <a:pt x="877303" y="325855"/>
                </a:lnTo>
                <a:lnTo>
                  <a:pt x="882315" y="325855"/>
                </a:lnTo>
                <a:lnTo>
                  <a:pt x="1062790" y="546433"/>
                </a:lnTo>
                <a:lnTo>
                  <a:pt x="1062790" y="551447"/>
                </a:lnTo>
                <a:cubicBezTo>
                  <a:pt x="1067803" y="551447"/>
                  <a:pt x="1067803" y="556461"/>
                  <a:pt x="1067803" y="556461"/>
                </a:cubicBezTo>
                <a:lnTo>
                  <a:pt x="1067803" y="561474"/>
                </a:lnTo>
                <a:lnTo>
                  <a:pt x="1067803" y="566486"/>
                </a:lnTo>
                <a:lnTo>
                  <a:pt x="1067803" y="571500"/>
                </a:lnTo>
                <a:lnTo>
                  <a:pt x="1067803" y="576514"/>
                </a:lnTo>
                <a:cubicBezTo>
                  <a:pt x="1062790" y="576514"/>
                  <a:pt x="1062790" y="581527"/>
                  <a:pt x="1062790" y="581527"/>
                </a:cubicBezTo>
                <a:lnTo>
                  <a:pt x="1057776" y="586539"/>
                </a:lnTo>
                <a:cubicBezTo>
                  <a:pt x="1057776" y="591553"/>
                  <a:pt x="1052762" y="591553"/>
                  <a:pt x="1052762" y="591553"/>
                </a:cubicBezTo>
                <a:lnTo>
                  <a:pt x="1047751" y="591553"/>
                </a:lnTo>
                <a:cubicBezTo>
                  <a:pt x="1042737" y="596566"/>
                  <a:pt x="1037723" y="596566"/>
                  <a:pt x="1032710" y="596566"/>
                </a:cubicBezTo>
                <a:lnTo>
                  <a:pt x="962526" y="596566"/>
                </a:lnTo>
                <a:lnTo>
                  <a:pt x="962526" y="802105"/>
                </a:lnTo>
                <a:cubicBezTo>
                  <a:pt x="962526" y="822158"/>
                  <a:pt x="947487" y="837197"/>
                  <a:pt x="927434" y="837197"/>
                </a:cubicBezTo>
                <a:cubicBezTo>
                  <a:pt x="907382" y="837197"/>
                  <a:pt x="892343" y="822158"/>
                  <a:pt x="892343" y="802105"/>
                </a:cubicBezTo>
                <a:lnTo>
                  <a:pt x="892343" y="561474"/>
                </a:lnTo>
                <a:cubicBezTo>
                  <a:pt x="892343" y="541422"/>
                  <a:pt x="907382" y="526381"/>
                  <a:pt x="927434" y="526381"/>
                </a:cubicBezTo>
                <a:lnTo>
                  <a:pt x="962526" y="526381"/>
                </a:lnTo>
                <a:lnTo>
                  <a:pt x="857251" y="396039"/>
                </a:lnTo>
                <a:lnTo>
                  <a:pt x="751973" y="526381"/>
                </a:lnTo>
                <a:lnTo>
                  <a:pt x="787065" y="526381"/>
                </a:lnTo>
                <a:cubicBezTo>
                  <a:pt x="807118" y="526381"/>
                  <a:pt x="822157" y="541422"/>
                  <a:pt x="822157" y="561474"/>
                </a:cubicBezTo>
                <a:lnTo>
                  <a:pt x="822157" y="802105"/>
                </a:lnTo>
                <a:cubicBezTo>
                  <a:pt x="822157" y="822158"/>
                  <a:pt x="807118" y="837197"/>
                  <a:pt x="787065" y="837197"/>
                </a:cubicBezTo>
                <a:cubicBezTo>
                  <a:pt x="767013" y="837197"/>
                  <a:pt x="751973" y="822158"/>
                  <a:pt x="751973" y="802105"/>
                </a:cubicBezTo>
                <a:lnTo>
                  <a:pt x="751973" y="596566"/>
                </a:lnTo>
                <a:lnTo>
                  <a:pt x="681790" y="596566"/>
                </a:lnTo>
                <a:cubicBezTo>
                  <a:pt x="676776" y="596566"/>
                  <a:pt x="671763" y="591553"/>
                  <a:pt x="666751" y="591553"/>
                </a:cubicBezTo>
                <a:lnTo>
                  <a:pt x="661737" y="591553"/>
                </a:lnTo>
                <a:cubicBezTo>
                  <a:pt x="661737" y="586539"/>
                  <a:pt x="656723" y="586539"/>
                  <a:pt x="656723" y="586539"/>
                </a:cubicBezTo>
                <a:lnTo>
                  <a:pt x="651710" y="581527"/>
                </a:lnTo>
                <a:cubicBezTo>
                  <a:pt x="646698" y="581527"/>
                  <a:pt x="646698" y="576514"/>
                  <a:pt x="646698" y="576514"/>
                </a:cubicBezTo>
                <a:lnTo>
                  <a:pt x="646698" y="561474"/>
                </a:lnTo>
                <a:lnTo>
                  <a:pt x="646698" y="556461"/>
                </a:lnTo>
                <a:lnTo>
                  <a:pt x="651710" y="551447"/>
                </a:lnTo>
                <a:lnTo>
                  <a:pt x="651710" y="546433"/>
                </a:lnTo>
                <a:lnTo>
                  <a:pt x="832184" y="325855"/>
                </a:lnTo>
                <a:lnTo>
                  <a:pt x="837198" y="325855"/>
                </a:lnTo>
                <a:lnTo>
                  <a:pt x="837198" y="320842"/>
                </a:lnTo>
                <a:lnTo>
                  <a:pt x="842210" y="320842"/>
                </a:lnTo>
                <a:cubicBezTo>
                  <a:pt x="842210" y="315828"/>
                  <a:pt x="847224" y="315828"/>
                  <a:pt x="847224" y="315828"/>
                </a:cubicBezTo>
                <a:close/>
                <a:moveTo>
                  <a:pt x="1323474" y="0"/>
                </a:moveTo>
                <a:lnTo>
                  <a:pt x="1328487" y="0"/>
                </a:lnTo>
                <a:lnTo>
                  <a:pt x="1333501" y="0"/>
                </a:lnTo>
                <a:lnTo>
                  <a:pt x="1338513" y="0"/>
                </a:lnTo>
                <a:lnTo>
                  <a:pt x="1343526" y="0"/>
                </a:lnTo>
                <a:cubicBezTo>
                  <a:pt x="1343526" y="5013"/>
                  <a:pt x="1348540" y="5013"/>
                  <a:pt x="1348540" y="5013"/>
                </a:cubicBezTo>
                <a:lnTo>
                  <a:pt x="1353553" y="5013"/>
                </a:lnTo>
                <a:lnTo>
                  <a:pt x="1353553" y="10026"/>
                </a:lnTo>
                <a:lnTo>
                  <a:pt x="1358565" y="10026"/>
                </a:lnTo>
                <a:lnTo>
                  <a:pt x="1584157" y="285750"/>
                </a:lnTo>
                <a:lnTo>
                  <a:pt x="1584157" y="290763"/>
                </a:lnTo>
                <a:cubicBezTo>
                  <a:pt x="1589171" y="290763"/>
                  <a:pt x="1589171" y="295777"/>
                  <a:pt x="1589171" y="295777"/>
                </a:cubicBezTo>
                <a:lnTo>
                  <a:pt x="1589171" y="300789"/>
                </a:lnTo>
                <a:lnTo>
                  <a:pt x="1589171" y="305803"/>
                </a:lnTo>
                <a:lnTo>
                  <a:pt x="1589171" y="310816"/>
                </a:lnTo>
                <a:lnTo>
                  <a:pt x="1589171" y="315828"/>
                </a:lnTo>
                <a:lnTo>
                  <a:pt x="1584157" y="320842"/>
                </a:lnTo>
                <a:lnTo>
                  <a:pt x="1579145" y="325855"/>
                </a:lnTo>
                <a:cubicBezTo>
                  <a:pt x="1579145" y="330869"/>
                  <a:pt x="1574132" y="330869"/>
                  <a:pt x="1574132" y="330869"/>
                </a:cubicBezTo>
                <a:lnTo>
                  <a:pt x="1569118" y="330869"/>
                </a:lnTo>
                <a:cubicBezTo>
                  <a:pt x="1564106" y="335881"/>
                  <a:pt x="1559093" y="335881"/>
                  <a:pt x="1554079" y="335881"/>
                </a:cubicBezTo>
                <a:lnTo>
                  <a:pt x="1453815" y="335881"/>
                </a:lnTo>
                <a:lnTo>
                  <a:pt x="1453815" y="927434"/>
                </a:lnTo>
                <a:cubicBezTo>
                  <a:pt x="1453815" y="947486"/>
                  <a:pt x="1438776" y="962527"/>
                  <a:pt x="1418723" y="962527"/>
                </a:cubicBezTo>
                <a:cubicBezTo>
                  <a:pt x="1398671" y="962527"/>
                  <a:pt x="1383632" y="947486"/>
                  <a:pt x="1383632" y="927434"/>
                </a:cubicBezTo>
                <a:lnTo>
                  <a:pt x="1383632" y="300789"/>
                </a:lnTo>
                <a:cubicBezTo>
                  <a:pt x="1383632" y="280736"/>
                  <a:pt x="1398671" y="265697"/>
                  <a:pt x="1418723" y="265697"/>
                </a:cubicBezTo>
                <a:lnTo>
                  <a:pt x="1478882" y="265697"/>
                </a:lnTo>
                <a:lnTo>
                  <a:pt x="1328487" y="80210"/>
                </a:lnTo>
                <a:lnTo>
                  <a:pt x="1178093" y="265697"/>
                </a:lnTo>
                <a:lnTo>
                  <a:pt x="1238251" y="265697"/>
                </a:lnTo>
                <a:cubicBezTo>
                  <a:pt x="1258304" y="265697"/>
                  <a:pt x="1273343" y="280736"/>
                  <a:pt x="1273343" y="300789"/>
                </a:cubicBezTo>
                <a:lnTo>
                  <a:pt x="1273343" y="792078"/>
                </a:lnTo>
                <a:cubicBezTo>
                  <a:pt x="1273343" y="812131"/>
                  <a:pt x="1258304" y="827172"/>
                  <a:pt x="1238251" y="827172"/>
                </a:cubicBezTo>
                <a:cubicBezTo>
                  <a:pt x="1218198" y="827172"/>
                  <a:pt x="1203157" y="812131"/>
                  <a:pt x="1203157" y="792078"/>
                </a:cubicBezTo>
                <a:lnTo>
                  <a:pt x="1203157" y="330869"/>
                </a:lnTo>
                <a:lnTo>
                  <a:pt x="1102895" y="330869"/>
                </a:lnTo>
                <a:cubicBezTo>
                  <a:pt x="1097882" y="330869"/>
                  <a:pt x="1092868" y="325855"/>
                  <a:pt x="1087856" y="325855"/>
                </a:cubicBezTo>
                <a:lnTo>
                  <a:pt x="1082843" y="325855"/>
                </a:lnTo>
                <a:cubicBezTo>
                  <a:pt x="1082843" y="320842"/>
                  <a:pt x="1077829" y="320842"/>
                  <a:pt x="1077829" y="320842"/>
                </a:cubicBezTo>
                <a:lnTo>
                  <a:pt x="1072815" y="315828"/>
                </a:lnTo>
                <a:cubicBezTo>
                  <a:pt x="1067803" y="315828"/>
                  <a:pt x="1067803" y="310816"/>
                  <a:pt x="1067803" y="310816"/>
                </a:cubicBezTo>
                <a:lnTo>
                  <a:pt x="1067803" y="297656"/>
                </a:lnTo>
                <a:cubicBezTo>
                  <a:pt x="1067803" y="298283"/>
                  <a:pt x="1067803" y="298283"/>
                  <a:pt x="1067803" y="295777"/>
                </a:cubicBezTo>
                <a:cubicBezTo>
                  <a:pt x="1067803" y="295777"/>
                  <a:pt x="1067803" y="290763"/>
                  <a:pt x="1077829" y="295777"/>
                </a:cubicBezTo>
                <a:lnTo>
                  <a:pt x="1082843" y="290763"/>
                </a:lnTo>
                <a:lnTo>
                  <a:pt x="1082843" y="285750"/>
                </a:lnTo>
                <a:lnTo>
                  <a:pt x="1308434" y="10026"/>
                </a:lnTo>
                <a:lnTo>
                  <a:pt x="1313448" y="10026"/>
                </a:lnTo>
                <a:lnTo>
                  <a:pt x="1313448" y="5013"/>
                </a:lnTo>
                <a:lnTo>
                  <a:pt x="1318460" y="5013"/>
                </a:lnTo>
                <a:cubicBezTo>
                  <a:pt x="1318460" y="0"/>
                  <a:pt x="1323474" y="0"/>
                  <a:pt x="132347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90000">
                <a:schemeClr val="accent2"/>
              </a:gs>
            </a:gsLst>
            <a:lin ang="16200000" scaled="1"/>
            <a:tileRect/>
          </a:gradFill>
          <a:ln w="419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cxnSp>
        <p:nvCxnSpPr>
          <p:cNvPr id="65" name="直接连接符 64"/>
          <p:cNvCxnSpPr/>
          <p:nvPr/>
        </p:nvCxnSpPr>
        <p:spPr>
          <a:xfrm>
            <a:off x="731838" y="3894614"/>
            <a:ext cx="568347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Entry / Exit Protocols</a:t>
            </a:r>
            <a:endParaRPr lang="en-US" altLang="zh-CN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3" name="椭圆 22"/>
          <p:cNvSpPr/>
          <p:nvPr>
            <p:custDataLst>
              <p:tags r:id="rId3"/>
            </p:custDataLst>
          </p:nvPr>
        </p:nvSpPr>
        <p:spPr>
          <a:xfrm rot="16200000">
            <a:off x="4949190" y="219075"/>
            <a:ext cx="1661160" cy="7640320"/>
          </a:xfrm>
          <a:prstGeom prst="roundRect">
            <a:avLst>
              <a:gd name="adj" fmla="val 2543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椭圆 22"/>
          <p:cNvSpPr/>
          <p:nvPr>
            <p:custDataLst>
              <p:tags r:id="rId4"/>
            </p:custDataLst>
          </p:nvPr>
        </p:nvSpPr>
        <p:spPr>
          <a:xfrm rot="16200000">
            <a:off x="3679190" y="-1785620"/>
            <a:ext cx="1666240" cy="7926705"/>
          </a:xfrm>
          <a:prstGeom prst="roundRect">
            <a:avLst>
              <a:gd name="adj" fmla="val 2543"/>
            </a:avLst>
          </a:prstGeom>
          <a:gradFill flip="none" rotWithShape="1">
            <a:gsLst>
              <a:gs pos="0">
                <a:schemeClr val="accent2"/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666622" y="1409104"/>
            <a:ext cx="344664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600"/>
              <a:t>Entry rules:</a:t>
            </a:r>
            <a:endParaRPr lang="en-US" altLang="en-US" sz="1600"/>
          </a:p>
        </p:txBody>
      </p:sp>
      <p:sp>
        <p:nvSpPr>
          <p:cNvPr id="29" name="标题 1"/>
          <p:cNvSpPr txBox="1"/>
          <p:nvPr>
            <p:custDataLst>
              <p:tags r:id="rId6"/>
            </p:custDataLst>
          </p:nvPr>
        </p:nvSpPr>
        <p:spPr>
          <a:xfrm>
            <a:off x="591185" y="1742440"/>
            <a:ext cx="6811645" cy="103060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050">
                <a:latin typeface="+mn-ea"/>
              </a:defRPr>
            </a:lvl1pPr>
          </a:lstStyle>
          <a:p>
            <a:r>
              <a:rPr lang="en-US" altLang="en-US" sz="1000">
                <a:solidFill>
                  <a:schemeClr val="bg1"/>
                </a:solidFill>
              </a:rPr>
              <a:t>Signal confirmation across indicators</a:t>
            </a:r>
            <a:endParaRPr lang="en-US" altLang="en-US" sz="1000">
              <a:solidFill>
                <a:schemeClr val="bg1"/>
              </a:solidFill>
            </a:endParaRPr>
          </a:p>
          <a:p>
            <a:endParaRPr lang="en-US" altLang="en-US" sz="1000">
              <a:solidFill>
                <a:schemeClr val="bg1"/>
              </a:solidFill>
            </a:endParaRPr>
          </a:p>
          <a:p>
            <a:r>
              <a:rPr lang="en-US" altLang="en-US" sz="1000">
                <a:solidFill>
                  <a:schemeClr val="bg1"/>
                </a:solidFill>
              </a:rPr>
              <a:t>Regime alignment</a:t>
            </a:r>
            <a:endParaRPr lang="en-US" altLang="en-US" sz="1000">
              <a:solidFill>
                <a:schemeClr val="bg1"/>
              </a:solidFill>
            </a:endParaRPr>
          </a:p>
          <a:p>
            <a:endParaRPr lang="en-US" altLang="en-US" sz="1000">
              <a:solidFill>
                <a:schemeClr val="bg1"/>
              </a:solidFill>
            </a:endParaRPr>
          </a:p>
          <a:p>
            <a:r>
              <a:rPr lang="en-US" altLang="en-US" sz="1000">
                <a:solidFill>
                  <a:schemeClr val="bg1"/>
                </a:solidFill>
              </a:rPr>
              <a:t>ML probability threshold</a:t>
            </a:r>
            <a:endParaRPr lang="en-US" altLang="zh-CN" sz="100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2230097" y="3430648"/>
            <a:ext cx="344664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54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600"/>
              <a:t>Exit rules:</a:t>
            </a:r>
            <a:endParaRPr lang="en-US" altLang="en-US" sz="1600"/>
          </a:p>
        </p:txBody>
      </p:sp>
      <p:sp>
        <p:nvSpPr>
          <p:cNvPr id="31" name="标题 1"/>
          <p:cNvSpPr txBox="1"/>
          <p:nvPr>
            <p:custDataLst>
              <p:tags r:id="rId8"/>
            </p:custDataLst>
          </p:nvPr>
        </p:nvSpPr>
        <p:spPr>
          <a:xfrm>
            <a:off x="2230120" y="3736975"/>
            <a:ext cx="6944995" cy="105727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050">
                <a:latin typeface="+mn-ea"/>
              </a:defRPr>
            </a:lvl1pPr>
          </a:lstStyle>
          <a:p>
            <a:r>
              <a:rPr lang="en-US" altLang="en-US" sz="1000">
                <a:solidFill>
                  <a:schemeClr val="bg1"/>
                </a:solidFill>
              </a:rPr>
              <a:t>Stop-loss and profit targets</a:t>
            </a:r>
            <a:endParaRPr lang="en-US" altLang="en-US" sz="1000">
              <a:solidFill>
                <a:schemeClr val="bg1"/>
              </a:solidFill>
            </a:endParaRPr>
          </a:p>
          <a:p>
            <a:endParaRPr lang="en-US" altLang="en-US" sz="1000">
              <a:solidFill>
                <a:schemeClr val="bg1"/>
              </a:solidFill>
            </a:endParaRPr>
          </a:p>
          <a:p>
            <a:r>
              <a:rPr lang="en-US" altLang="en-US" sz="1000">
                <a:solidFill>
                  <a:schemeClr val="bg1"/>
                </a:solidFill>
              </a:rPr>
              <a:t>Volatility-based exits</a:t>
            </a:r>
            <a:endParaRPr lang="en-US" altLang="en-US" sz="1000">
              <a:solidFill>
                <a:schemeClr val="bg1"/>
              </a:solidFill>
            </a:endParaRPr>
          </a:p>
          <a:p>
            <a:endParaRPr lang="en-US" altLang="en-US" sz="1000">
              <a:solidFill>
                <a:schemeClr val="bg1"/>
              </a:solidFill>
            </a:endParaRPr>
          </a:p>
          <a:p>
            <a:r>
              <a:rPr lang="en-US" altLang="en-US" sz="1000">
                <a:solidFill>
                  <a:schemeClr val="bg1"/>
                </a:solidFill>
              </a:rPr>
              <a:t>Time-based exits to avoid decay</a:t>
            </a:r>
            <a:endParaRPr lang="en-US" altLang="zh-CN" sz="1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屏幕上有字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任意多边形: 形状 7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0" name="任意多边形: 形状 9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193994" y="2030761"/>
            <a:ext cx="3432464" cy="3432464"/>
            <a:chOff x="1193994" y="2226220"/>
            <a:chExt cx="3432464" cy="3432464"/>
          </a:xfrm>
        </p:grpSpPr>
        <p:sp>
          <p:nvSpPr>
            <p:cNvPr id="22" name="椭圆 21"/>
            <p:cNvSpPr/>
            <p:nvPr/>
          </p:nvSpPr>
          <p:spPr>
            <a:xfrm rot="18669347">
              <a:off x="1193994" y="2226220"/>
              <a:ext cx="3432464" cy="343246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14400000">
              <a:off x="1214576" y="2246802"/>
              <a:ext cx="3391300" cy="3391300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313815" y="430530"/>
            <a:ext cx="8880475" cy="9994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en-US" sz="4000" dirty="0"/>
              <a:t>Backtesting Regime</a:t>
            </a:r>
            <a:endParaRPr lang="en-US" altLang="en-US" sz="4000" dirty="0"/>
          </a:p>
        </p:txBody>
      </p:sp>
      <p:grpSp>
        <p:nvGrpSpPr>
          <p:cNvPr id="2" name="组合 1"/>
          <p:cNvGrpSpPr/>
          <p:nvPr/>
        </p:nvGrpSpPr>
        <p:grpSpPr>
          <a:xfrm>
            <a:off x="4500028" y="4389953"/>
            <a:ext cx="6850599" cy="160347"/>
            <a:chOff x="4500028" y="4389953"/>
            <a:chExt cx="6850599" cy="160347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4588928" y="4389953"/>
              <a:ext cx="6761699" cy="0"/>
            </a:xfrm>
            <a:prstGeom prst="line">
              <a:avLst/>
            </a:prstGeom>
            <a:noFill/>
            <a:ln w="63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3" name="矩形: 圆角 32"/>
            <p:cNvSpPr/>
            <p:nvPr/>
          </p:nvSpPr>
          <p:spPr>
            <a:xfrm>
              <a:off x="4500028" y="4389953"/>
              <a:ext cx="5083406" cy="160347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  <a:alpha val="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8420" y="1237615"/>
            <a:ext cx="12082780" cy="5467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The strategy is validated using institutional-grade backtesting techniques.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Methodology includes: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Walk-forward testing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Rolling-window validation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Transaction cost and slippage modeling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Strict out-of-sample testing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This avoids overfitting and ensures realistic performance.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37" name="组合 36"/>
          <p:cNvGrpSpPr/>
          <p:nvPr/>
        </p:nvGrpSpPr>
        <p:grpSpPr>
          <a:xfrm flipV="1">
            <a:off x="5320155" y="5620384"/>
            <a:ext cx="6871845" cy="1237616"/>
            <a:chOff x="5320156" y="0"/>
            <a:chExt cx="6871845" cy="1237616"/>
          </a:xfrm>
        </p:grpSpPr>
        <p:sp>
          <p:nvSpPr>
            <p:cNvPr id="38" name="任意多边形: 形状 37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40970" y="475615"/>
            <a:ext cx="11821795" cy="62464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Core Performance Metrics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Strategy evaluation uses industry-standard metrics: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CAGR – long-term growth rate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Sharpe Ratio – risk-adjusted returns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Sortino Ratio – downside risk focus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Maximum Drawdown – capital protection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These metrics provide a holistic view of performance.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8" name="任意多边形: 形状 47"/>
          <p:cNvSpPr/>
          <p:nvPr/>
        </p:nvSpPr>
        <p:spPr>
          <a:xfrm>
            <a:off x="5575800" y="1072478"/>
            <a:ext cx="5887884" cy="3102151"/>
          </a:xfrm>
          <a:custGeom>
            <a:avLst/>
            <a:gdLst>
              <a:gd name="connsiteX0" fmla="*/ 8135753 w 8135753"/>
              <a:gd name="connsiteY0" fmla="*/ 0 h 4286489"/>
              <a:gd name="connsiteX1" fmla="*/ 7952746 w 8135753"/>
              <a:gd name="connsiteY1" fmla="*/ 1671489 h 4286489"/>
              <a:gd name="connsiteX2" fmla="*/ 7497256 w 8135753"/>
              <a:gd name="connsiteY2" fmla="*/ 1215999 h 4286489"/>
              <a:gd name="connsiteX3" fmla="*/ 5504486 w 8135753"/>
              <a:gd name="connsiteY3" fmla="*/ 3652056 h 4286489"/>
              <a:gd name="connsiteX4" fmla="*/ 5264538 w 8135753"/>
              <a:gd name="connsiteY4" fmla="*/ 3774062 h 4286489"/>
              <a:gd name="connsiteX5" fmla="*/ 5012391 w 8135753"/>
              <a:gd name="connsiteY5" fmla="*/ 3684591 h 4286489"/>
              <a:gd name="connsiteX6" fmla="*/ 3096894 w 8135753"/>
              <a:gd name="connsiteY6" fmla="*/ 1915502 h 4286489"/>
              <a:gd name="connsiteX7" fmla="*/ 567297 w 8135753"/>
              <a:gd name="connsiteY7" fmla="*/ 4201087 h 4286489"/>
              <a:gd name="connsiteX8" fmla="*/ 339551 w 8135753"/>
              <a:gd name="connsiteY8" fmla="*/ 4286489 h 4286489"/>
              <a:gd name="connsiteX9" fmla="*/ 87405 w 8135753"/>
              <a:gd name="connsiteY9" fmla="*/ 4176681 h 4286489"/>
              <a:gd name="connsiteX10" fmla="*/ 111806 w 8135753"/>
              <a:gd name="connsiteY10" fmla="*/ 3696794 h 4286489"/>
              <a:gd name="connsiteX11" fmla="*/ 2873214 w 8135753"/>
              <a:gd name="connsiteY11" fmla="*/ 1203796 h 4286489"/>
              <a:gd name="connsiteX12" fmla="*/ 3328704 w 8135753"/>
              <a:gd name="connsiteY12" fmla="*/ 1207865 h 4286489"/>
              <a:gd name="connsiteX13" fmla="*/ 5207602 w 8135753"/>
              <a:gd name="connsiteY13" fmla="*/ 2944419 h 4286489"/>
              <a:gd name="connsiteX14" fmla="*/ 7017364 w 8135753"/>
              <a:gd name="connsiteY14" fmla="*/ 732038 h 4286489"/>
              <a:gd name="connsiteX15" fmla="*/ 6468334 w 8135753"/>
              <a:gd name="connsiteY15" fmla="*/ 183012 h 428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35753" h="4286489">
                <a:moveTo>
                  <a:pt x="8135753" y="0"/>
                </a:moveTo>
                <a:lnTo>
                  <a:pt x="7952746" y="1671489"/>
                </a:lnTo>
                <a:lnTo>
                  <a:pt x="7497256" y="1215999"/>
                </a:lnTo>
                <a:lnTo>
                  <a:pt x="5504486" y="3652056"/>
                </a:lnTo>
                <a:cubicBezTo>
                  <a:pt x="5443480" y="3721195"/>
                  <a:pt x="5358078" y="3765929"/>
                  <a:pt x="5264538" y="3774062"/>
                </a:cubicBezTo>
                <a:cubicBezTo>
                  <a:pt x="5175067" y="3778131"/>
                  <a:pt x="5081530" y="3749661"/>
                  <a:pt x="5012391" y="3684591"/>
                </a:cubicBezTo>
                <a:lnTo>
                  <a:pt x="3096894" y="1915502"/>
                </a:lnTo>
                <a:lnTo>
                  <a:pt x="567297" y="4201087"/>
                </a:lnTo>
                <a:cubicBezTo>
                  <a:pt x="502227" y="4258023"/>
                  <a:pt x="420889" y="4286489"/>
                  <a:pt x="339551" y="4286489"/>
                </a:cubicBezTo>
                <a:cubicBezTo>
                  <a:pt x="246011" y="4286489"/>
                  <a:pt x="152475" y="4249885"/>
                  <a:pt x="87405" y="4176681"/>
                </a:cubicBezTo>
                <a:cubicBezTo>
                  <a:pt x="-38671" y="4038412"/>
                  <a:pt x="-26468" y="3822865"/>
                  <a:pt x="111806" y="3696794"/>
                </a:cubicBezTo>
                <a:lnTo>
                  <a:pt x="2873214" y="1203796"/>
                </a:lnTo>
                <a:cubicBezTo>
                  <a:pt x="3003354" y="1089923"/>
                  <a:pt x="3202633" y="1089923"/>
                  <a:pt x="3328704" y="1207865"/>
                </a:cubicBezTo>
                <a:lnTo>
                  <a:pt x="5207602" y="2944419"/>
                </a:lnTo>
                <a:lnTo>
                  <a:pt x="7017364" y="732038"/>
                </a:lnTo>
                <a:lnTo>
                  <a:pt x="6468334" y="183012"/>
                </a:lnTo>
                <a:close/>
              </a:path>
            </a:pathLst>
          </a:custGeom>
          <a:gradFill flip="none" rotWithShape="1">
            <a:gsLst>
              <a:gs pos="17000">
                <a:schemeClr val="accent1">
                  <a:lumMod val="50000"/>
                  <a:alpha val="0"/>
                </a:schemeClr>
              </a:gs>
              <a:gs pos="100000">
                <a:schemeClr val="accent2">
                  <a:alpha val="73000"/>
                </a:schemeClr>
              </a:gs>
            </a:gsLst>
            <a:lin ang="16200000" scaled="0"/>
            <a:tileRect/>
          </a:gradFill>
          <a:ln w="18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The ML Enhancement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30810" y="1705610"/>
            <a:ext cx="11936095" cy="487743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>
                <a:solidFill>
                  <a:schemeClr val="bg1"/>
                </a:solidFill>
              </a:rPr>
              <a:t>Machine learning acts as a signal filter and confidence enhancer, not a black box.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ML models: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Reduce false signals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Improve trade selection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Adapt dynamically to changing regimes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This layered approach improves robustness and interpretability.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Predictive Models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0815" y="1725930"/>
            <a:ext cx="11924030" cy="501586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>
                <a:solidFill>
                  <a:schemeClr val="bg1"/>
                </a:solidFill>
              </a:rPr>
              <a:t>Multiple ML models are evaluated: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Logistic Regression (baseline interpretability)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Random Forest (non-linearity capture)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Gradient Boosting / XGBoost (performance optimization)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Model selection is based on stability, precision, and robustness.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ML Input Features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20650" y="1520190"/>
            <a:ext cx="12026900" cy="516763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algn="ctr"/>
            <a:r>
              <a:rPr lang="en-US" altLang="en-US" sz="1800">
                <a:solidFill>
                  <a:schemeClr val="bg1"/>
                </a:solidFill>
              </a:rPr>
              <a:t>ML models consume a rich feature set including:</a:t>
            </a:r>
            <a:endParaRPr lang="en-US" altLang="en-US" sz="1800">
              <a:solidFill>
                <a:schemeClr val="bg1"/>
              </a:solidFill>
            </a:endParaRPr>
          </a:p>
          <a:p>
            <a:pPr algn="ctr"/>
            <a:endParaRPr lang="en-US" altLang="en-US" sz="1800">
              <a:solidFill>
                <a:schemeClr val="bg1"/>
              </a:solidFill>
            </a:endParaRPr>
          </a:p>
          <a:p>
            <a:pPr algn="ctr"/>
            <a:r>
              <a:rPr lang="en-US" altLang="en-US" sz="1800">
                <a:solidFill>
                  <a:schemeClr val="bg1"/>
                </a:solidFill>
              </a:rPr>
              <a:t>Technical indicators</a:t>
            </a:r>
            <a:endParaRPr lang="en-US" altLang="en-US" sz="1800">
              <a:solidFill>
                <a:schemeClr val="bg1"/>
              </a:solidFill>
            </a:endParaRPr>
          </a:p>
          <a:p>
            <a:pPr algn="ctr"/>
            <a:endParaRPr lang="en-US" altLang="en-US" sz="1800">
              <a:solidFill>
                <a:schemeClr val="bg1"/>
              </a:solidFill>
            </a:endParaRPr>
          </a:p>
          <a:p>
            <a:pPr algn="ctr"/>
            <a:r>
              <a:rPr lang="en-US" altLang="en-US" sz="1800">
                <a:solidFill>
                  <a:schemeClr val="bg1"/>
                </a:solidFill>
              </a:rPr>
              <a:t>Options Greeks and IV metrics</a:t>
            </a:r>
            <a:endParaRPr lang="en-US" altLang="en-US" sz="1800">
              <a:solidFill>
                <a:schemeClr val="bg1"/>
              </a:solidFill>
            </a:endParaRPr>
          </a:p>
          <a:p>
            <a:pPr algn="ctr"/>
            <a:endParaRPr lang="en-US" altLang="en-US" sz="1800">
              <a:solidFill>
                <a:schemeClr val="bg1"/>
              </a:solidFill>
            </a:endParaRPr>
          </a:p>
          <a:p>
            <a:pPr algn="ctr"/>
            <a:r>
              <a:rPr lang="en-US" altLang="en-US" sz="1800">
                <a:solidFill>
                  <a:schemeClr val="bg1"/>
                </a:solidFill>
              </a:rPr>
              <a:t>Volume and open interest</a:t>
            </a:r>
            <a:endParaRPr lang="en-US" altLang="en-US" sz="1800">
              <a:solidFill>
                <a:schemeClr val="bg1"/>
              </a:solidFill>
            </a:endParaRPr>
          </a:p>
          <a:p>
            <a:pPr algn="ctr"/>
            <a:endParaRPr lang="en-US" altLang="en-US" sz="1800">
              <a:solidFill>
                <a:schemeClr val="bg1"/>
              </a:solidFill>
            </a:endParaRPr>
          </a:p>
          <a:p>
            <a:pPr algn="ctr"/>
            <a:r>
              <a:rPr lang="en-US" altLang="en-US" sz="1800">
                <a:solidFill>
                  <a:schemeClr val="bg1"/>
                </a:solidFill>
              </a:rPr>
              <a:t>Market regime labels</a:t>
            </a:r>
            <a:endParaRPr lang="en-US" altLang="en-US" sz="1800">
              <a:solidFill>
                <a:schemeClr val="bg1"/>
              </a:solidFill>
            </a:endParaRPr>
          </a:p>
          <a:p>
            <a:pPr algn="ctr"/>
            <a:endParaRPr lang="en-US" altLang="en-US" sz="1800">
              <a:solidFill>
                <a:schemeClr val="bg1"/>
              </a:solidFill>
            </a:endParaRPr>
          </a:p>
          <a:p>
            <a:pPr algn="ctr"/>
            <a:r>
              <a:rPr lang="en-US" altLang="en-US" sz="1800">
                <a:solidFill>
                  <a:schemeClr val="bg1"/>
                </a:solidFill>
              </a:rPr>
              <a:t>Feature importance analysis ensures model transparency.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ML Filtered Alpha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4295" y="1296670"/>
            <a:ext cx="11896090" cy="538670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>
                <a:solidFill>
                  <a:schemeClr val="bg1"/>
                </a:solidFill>
              </a:rPr>
              <a:t>Alpha is generated only when ML confidence aligns with strategy logic.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Benefits: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Higher probability trades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Reduced noise and overtrading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More stable equity curve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ML acts as a quality gate for alpha generation.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62915" y="475615"/>
            <a:ext cx="11424920" cy="59937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Strategic Insights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Key insights from the system: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Regime-aware trading is critical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Options data improves timing and risk management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ML improves consistency, not complexity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Risk control is more important than prediction accuracy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47" name="任意多边形: 形状 46"/>
          <p:cNvSpPr/>
          <p:nvPr/>
        </p:nvSpPr>
        <p:spPr>
          <a:xfrm>
            <a:off x="0" y="5194376"/>
            <a:ext cx="12192000" cy="1663624"/>
          </a:xfrm>
          <a:custGeom>
            <a:avLst/>
            <a:gdLst>
              <a:gd name="connsiteX0" fmla="*/ 0 w 12192000"/>
              <a:gd name="connsiteY0" fmla="*/ 0 h 1663624"/>
              <a:gd name="connsiteX1" fmla="*/ 69098 w 12192000"/>
              <a:gd name="connsiteY1" fmla="*/ 7805 h 1663624"/>
              <a:gd name="connsiteX2" fmla="*/ 3425371 w 12192000"/>
              <a:gd name="connsiteY2" fmla="*/ 770995 h 1663624"/>
              <a:gd name="connsiteX3" fmla="*/ 7329714 w 12192000"/>
              <a:gd name="connsiteY3" fmla="*/ 480710 h 1663624"/>
              <a:gd name="connsiteX4" fmla="*/ 9985829 w 12192000"/>
              <a:gd name="connsiteY4" fmla="*/ 887110 h 1663624"/>
              <a:gd name="connsiteX5" fmla="*/ 11778343 w 12192000"/>
              <a:gd name="connsiteY5" fmla="*/ 770996 h 1663624"/>
              <a:gd name="connsiteX6" fmla="*/ 12192000 w 12192000"/>
              <a:gd name="connsiteY6" fmla="*/ 735752 h 1663624"/>
              <a:gd name="connsiteX7" fmla="*/ 12192000 w 12192000"/>
              <a:gd name="connsiteY7" fmla="*/ 1663624 h 1663624"/>
              <a:gd name="connsiteX8" fmla="*/ 0 w 12192000"/>
              <a:gd name="connsiteY8" fmla="*/ 1663624 h 1663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663624">
                <a:moveTo>
                  <a:pt x="0" y="0"/>
                </a:moveTo>
                <a:lnTo>
                  <a:pt x="69098" y="7805"/>
                </a:lnTo>
                <a:cubicBezTo>
                  <a:pt x="871613" y="126999"/>
                  <a:pt x="2322588" y="699028"/>
                  <a:pt x="3425371" y="770995"/>
                </a:cubicBezTo>
                <a:cubicBezTo>
                  <a:pt x="4685695" y="853243"/>
                  <a:pt x="6236305" y="461358"/>
                  <a:pt x="7329714" y="480710"/>
                </a:cubicBezTo>
                <a:cubicBezTo>
                  <a:pt x="8423124" y="500062"/>
                  <a:pt x="8994020" y="836310"/>
                  <a:pt x="9985829" y="887110"/>
                </a:cubicBezTo>
                <a:cubicBezTo>
                  <a:pt x="10481734" y="912510"/>
                  <a:pt x="11154229" y="830867"/>
                  <a:pt x="11778343" y="770996"/>
                </a:cubicBezTo>
                <a:lnTo>
                  <a:pt x="12192000" y="735752"/>
                </a:lnTo>
                <a:lnTo>
                  <a:pt x="12192000" y="1663624"/>
                </a:lnTo>
                <a:lnTo>
                  <a:pt x="0" y="1663624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8" name="任意多边形: 形状 47"/>
          <p:cNvSpPr/>
          <p:nvPr/>
        </p:nvSpPr>
        <p:spPr>
          <a:xfrm>
            <a:off x="0" y="5515253"/>
            <a:ext cx="12192000" cy="1342747"/>
          </a:xfrm>
          <a:custGeom>
            <a:avLst/>
            <a:gdLst>
              <a:gd name="connsiteX0" fmla="*/ 9942286 w 12192000"/>
              <a:gd name="connsiteY0" fmla="*/ 176 h 1342747"/>
              <a:gd name="connsiteX1" fmla="*/ 12120450 w 12192000"/>
              <a:gd name="connsiteY1" fmla="*/ 290008 h 1342747"/>
              <a:gd name="connsiteX2" fmla="*/ 12192000 w 12192000"/>
              <a:gd name="connsiteY2" fmla="*/ 315394 h 1342747"/>
              <a:gd name="connsiteX3" fmla="*/ 12192000 w 12192000"/>
              <a:gd name="connsiteY3" fmla="*/ 1342747 h 1342747"/>
              <a:gd name="connsiteX4" fmla="*/ 0 w 12192000"/>
              <a:gd name="connsiteY4" fmla="*/ 1342747 h 1342747"/>
              <a:gd name="connsiteX5" fmla="*/ 0 w 12192000"/>
              <a:gd name="connsiteY5" fmla="*/ 316294 h 1342747"/>
              <a:gd name="connsiteX6" fmla="*/ 181443 w 12192000"/>
              <a:gd name="connsiteY6" fmla="*/ 269499 h 1342747"/>
              <a:gd name="connsiteX7" fmla="*/ 2090057 w 12192000"/>
              <a:gd name="connsiteY7" fmla="*/ 58233 h 1342747"/>
              <a:gd name="connsiteX8" fmla="*/ 6168571 w 12192000"/>
              <a:gd name="connsiteY8" fmla="*/ 522690 h 1342747"/>
              <a:gd name="connsiteX9" fmla="*/ 9942286 w 12192000"/>
              <a:gd name="connsiteY9" fmla="*/ 176 h 1342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342747">
                <a:moveTo>
                  <a:pt x="9942286" y="176"/>
                </a:moveTo>
                <a:cubicBezTo>
                  <a:pt x="10744200" y="-5267"/>
                  <a:pt x="11561083" y="115837"/>
                  <a:pt x="12120450" y="290008"/>
                </a:cubicBezTo>
                <a:lnTo>
                  <a:pt x="12192000" y="315394"/>
                </a:lnTo>
                <a:lnTo>
                  <a:pt x="12192000" y="1342747"/>
                </a:lnTo>
                <a:lnTo>
                  <a:pt x="0" y="1342747"/>
                </a:lnTo>
                <a:lnTo>
                  <a:pt x="0" y="316294"/>
                </a:lnTo>
                <a:lnTo>
                  <a:pt x="181443" y="269499"/>
                </a:lnTo>
                <a:cubicBezTo>
                  <a:pt x="706854" y="147814"/>
                  <a:pt x="1388534" y="56721"/>
                  <a:pt x="2090057" y="58233"/>
                </a:cubicBezTo>
                <a:cubicBezTo>
                  <a:pt x="3212495" y="60652"/>
                  <a:pt x="4859867" y="532366"/>
                  <a:pt x="6168571" y="522690"/>
                </a:cubicBezTo>
                <a:cubicBezTo>
                  <a:pt x="7477276" y="513014"/>
                  <a:pt x="8873067" y="7433"/>
                  <a:pt x="9942286" y="17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箭头: V 形 48"/>
          <p:cNvSpPr/>
          <p:nvPr/>
        </p:nvSpPr>
        <p:spPr>
          <a:xfrm>
            <a:off x="731838" y="3122389"/>
            <a:ext cx="784489" cy="878128"/>
          </a:xfrm>
          <a:prstGeom prst="chevron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箭头: V 形 49"/>
          <p:cNvSpPr/>
          <p:nvPr/>
        </p:nvSpPr>
        <p:spPr>
          <a:xfrm>
            <a:off x="10675673" y="3122389"/>
            <a:ext cx="784489" cy="878128"/>
          </a:xfrm>
          <a:prstGeom prst="chevron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画面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-182" y="206134"/>
            <a:ext cx="6245917" cy="78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 sz="3600" b="1">
                <a:solidFill>
                  <a:schemeClr val="bg1"/>
                </a:solidFill>
                <a:latin typeface="+mj-ea"/>
                <a:ea typeface="+mj-ea"/>
              </a:rPr>
              <a:t>Key Findings</a:t>
            </a:r>
            <a:endParaRPr lang="en-US" altLang="en-US" sz="3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0" y="4859329"/>
            <a:ext cx="12192000" cy="1998671"/>
          </a:xfrm>
          <a:custGeom>
            <a:avLst/>
            <a:gdLst>
              <a:gd name="connsiteX0" fmla="*/ 1630417 w 12192000"/>
              <a:gd name="connsiteY0" fmla="*/ 231 h 1998671"/>
              <a:gd name="connsiteX1" fmla="*/ 2182761 w 12192000"/>
              <a:gd name="connsiteY1" fmla="*/ 13798 h 1998671"/>
              <a:gd name="connsiteX2" fmla="*/ 8347587 w 12192000"/>
              <a:gd name="connsiteY2" fmla="*/ 1311656 h 1998671"/>
              <a:gd name="connsiteX3" fmla="*/ 11959933 w 12192000"/>
              <a:gd name="connsiteY3" fmla="*/ 152381 h 1998671"/>
              <a:gd name="connsiteX4" fmla="*/ 12192000 w 12192000"/>
              <a:gd name="connsiteY4" fmla="*/ 52660 h 1998671"/>
              <a:gd name="connsiteX5" fmla="*/ 12192000 w 12192000"/>
              <a:gd name="connsiteY5" fmla="*/ 1998671 h 1998671"/>
              <a:gd name="connsiteX6" fmla="*/ 0 w 12192000"/>
              <a:gd name="connsiteY6" fmla="*/ 1998671 h 1998671"/>
              <a:gd name="connsiteX7" fmla="*/ 0 w 12192000"/>
              <a:gd name="connsiteY7" fmla="*/ 253303 h 1998671"/>
              <a:gd name="connsiteX8" fmla="*/ 97135 w 12192000"/>
              <a:gd name="connsiteY8" fmla="*/ 218378 h 1998671"/>
              <a:gd name="connsiteX9" fmla="*/ 1630417 w 12192000"/>
              <a:gd name="connsiteY9" fmla="*/ 231 h 1998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998671">
                <a:moveTo>
                  <a:pt x="1630417" y="231"/>
                </a:moveTo>
                <a:cubicBezTo>
                  <a:pt x="1805295" y="-1104"/>
                  <a:pt x="1989189" y="3352"/>
                  <a:pt x="2182761" y="13798"/>
                </a:cubicBezTo>
                <a:cubicBezTo>
                  <a:pt x="3731342" y="97372"/>
                  <a:pt x="6410633" y="1390314"/>
                  <a:pt x="8347587" y="1311656"/>
                </a:cubicBezTo>
                <a:cubicBezTo>
                  <a:pt x="9558184" y="1262495"/>
                  <a:pt x="10828312" y="646826"/>
                  <a:pt x="11959933" y="152381"/>
                </a:cubicBezTo>
                <a:lnTo>
                  <a:pt x="12192000" y="52660"/>
                </a:lnTo>
                <a:lnTo>
                  <a:pt x="12192000" y="1998671"/>
                </a:lnTo>
                <a:lnTo>
                  <a:pt x="0" y="1998671"/>
                </a:lnTo>
                <a:lnTo>
                  <a:pt x="0" y="253303"/>
                </a:lnTo>
                <a:lnTo>
                  <a:pt x="97135" y="218378"/>
                </a:lnTo>
                <a:cubicBezTo>
                  <a:pt x="516719" y="80500"/>
                  <a:pt x="1018344" y="4902"/>
                  <a:pt x="1630417" y="2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>
            <a:off x="-751468" y="4624158"/>
            <a:ext cx="13265150" cy="1443581"/>
          </a:xfrm>
          <a:custGeom>
            <a:avLst/>
            <a:gdLst>
              <a:gd name="connsiteX0" fmla="*/ 0 w 13868400"/>
              <a:gd name="connsiteY0" fmla="*/ 269900 h 1232001"/>
              <a:gd name="connsiteX1" fmla="*/ 4114800 w 13868400"/>
              <a:gd name="connsiteY1" fmla="*/ 60350 h 1232001"/>
              <a:gd name="connsiteX2" fmla="*/ 9658350 w 13868400"/>
              <a:gd name="connsiteY2" fmla="*/ 1222400 h 1232001"/>
              <a:gd name="connsiteX3" fmla="*/ 13868400 w 13868400"/>
              <a:gd name="connsiteY3" fmla="*/ 517550 h 1232001"/>
              <a:gd name="connsiteX0-1" fmla="*/ 0 w 13868400"/>
              <a:gd name="connsiteY0-2" fmla="*/ 269900 h 1228332"/>
              <a:gd name="connsiteX1-3" fmla="*/ 4114800 w 13868400"/>
              <a:gd name="connsiteY1-4" fmla="*/ 60350 h 1228332"/>
              <a:gd name="connsiteX2-5" fmla="*/ 9658350 w 13868400"/>
              <a:gd name="connsiteY2-6" fmla="*/ 1222400 h 1228332"/>
              <a:gd name="connsiteX3-7" fmla="*/ 13868400 w 13868400"/>
              <a:gd name="connsiteY3-8" fmla="*/ 232172 h 1228332"/>
              <a:gd name="connsiteX0-9" fmla="*/ 0 w 13868400"/>
              <a:gd name="connsiteY0-10" fmla="*/ 269048 h 1215686"/>
              <a:gd name="connsiteX1-11" fmla="*/ 4114800 w 13868400"/>
              <a:gd name="connsiteY1-12" fmla="*/ 59498 h 1215686"/>
              <a:gd name="connsiteX2-13" fmla="*/ 9951861 w 13868400"/>
              <a:gd name="connsiteY2-14" fmla="*/ 1209657 h 1215686"/>
              <a:gd name="connsiteX3-15" fmla="*/ 13868400 w 13868400"/>
              <a:gd name="connsiteY3-16" fmla="*/ 231320 h 1215686"/>
              <a:gd name="connsiteX0-17" fmla="*/ 0 w 13868400"/>
              <a:gd name="connsiteY0-18" fmla="*/ 269048 h 1215686"/>
              <a:gd name="connsiteX1-19" fmla="*/ 4114800 w 13868400"/>
              <a:gd name="connsiteY1-20" fmla="*/ 59498 h 1215686"/>
              <a:gd name="connsiteX2-21" fmla="*/ 9725057 w 13868400"/>
              <a:gd name="connsiteY2-22" fmla="*/ 1209657 h 1215686"/>
              <a:gd name="connsiteX3-23" fmla="*/ 13868400 w 13868400"/>
              <a:gd name="connsiteY3-24" fmla="*/ 231320 h 1215686"/>
              <a:gd name="connsiteX0-25" fmla="*/ 0 w 13868400"/>
              <a:gd name="connsiteY0-26" fmla="*/ 340365 h 1287003"/>
              <a:gd name="connsiteX1-27" fmla="*/ 4008069 w 13868400"/>
              <a:gd name="connsiteY1-28" fmla="*/ 47579 h 1287003"/>
              <a:gd name="connsiteX2-29" fmla="*/ 9725057 w 13868400"/>
              <a:gd name="connsiteY2-30" fmla="*/ 1280974 h 1287003"/>
              <a:gd name="connsiteX3-31" fmla="*/ 13868400 w 13868400"/>
              <a:gd name="connsiteY3-32" fmla="*/ 302637 h 1287003"/>
              <a:gd name="connsiteX0-33" fmla="*/ 0 w 13241354"/>
              <a:gd name="connsiteY0-34" fmla="*/ 360002 h 1282858"/>
              <a:gd name="connsiteX1-35" fmla="*/ 3381023 w 13241354"/>
              <a:gd name="connsiteY1-36" fmla="*/ 43434 h 1282858"/>
              <a:gd name="connsiteX2-37" fmla="*/ 9098011 w 13241354"/>
              <a:gd name="connsiteY2-38" fmla="*/ 1276829 h 1282858"/>
              <a:gd name="connsiteX3-39" fmla="*/ 13241354 w 13241354"/>
              <a:gd name="connsiteY3-40" fmla="*/ 298492 h 1282858"/>
              <a:gd name="connsiteX0-41" fmla="*/ 0 w 13241354"/>
              <a:gd name="connsiteY0-42" fmla="*/ 374245 h 1297101"/>
              <a:gd name="connsiteX1-43" fmla="*/ 3381023 w 13241354"/>
              <a:gd name="connsiteY1-44" fmla="*/ 57677 h 1297101"/>
              <a:gd name="connsiteX2-45" fmla="*/ 9098011 w 13241354"/>
              <a:gd name="connsiteY2-46" fmla="*/ 1291072 h 1297101"/>
              <a:gd name="connsiteX3-47" fmla="*/ 13241354 w 13241354"/>
              <a:gd name="connsiteY3-48" fmla="*/ 312735 h 1297101"/>
              <a:gd name="connsiteX0-49" fmla="*/ 0 w 13201330"/>
              <a:gd name="connsiteY0-50" fmla="*/ 440673 h 1280293"/>
              <a:gd name="connsiteX1-51" fmla="*/ 3340999 w 13201330"/>
              <a:gd name="connsiteY1-52" fmla="*/ 40869 h 1280293"/>
              <a:gd name="connsiteX2-53" fmla="*/ 9057987 w 13201330"/>
              <a:gd name="connsiteY2-54" fmla="*/ 1274264 h 1280293"/>
              <a:gd name="connsiteX3-55" fmla="*/ 13201330 w 13201330"/>
              <a:gd name="connsiteY3-56" fmla="*/ 295927 h 1280293"/>
              <a:gd name="connsiteX0-57" fmla="*/ 0 w 13935108"/>
              <a:gd name="connsiteY0-58" fmla="*/ 513360 h 1350952"/>
              <a:gd name="connsiteX1-59" fmla="*/ 3340999 w 13935108"/>
              <a:gd name="connsiteY1-60" fmla="*/ 113556 h 1350952"/>
              <a:gd name="connsiteX2-61" fmla="*/ 9057987 w 13935108"/>
              <a:gd name="connsiteY2-62" fmla="*/ 1346951 h 1350952"/>
              <a:gd name="connsiteX3-63" fmla="*/ 13935108 w 13935108"/>
              <a:gd name="connsiteY3-64" fmla="*/ 0 h 1350952"/>
              <a:gd name="connsiteX0-65" fmla="*/ 0 w 13935108"/>
              <a:gd name="connsiteY0-66" fmla="*/ 513360 h 1351600"/>
              <a:gd name="connsiteX1-67" fmla="*/ 3340999 w 13935108"/>
              <a:gd name="connsiteY1-68" fmla="*/ 113556 h 1351600"/>
              <a:gd name="connsiteX2-69" fmla="*/ 9057987 w 13935108"/>
              <a:gd name="connsiteY2-70" fmla="*/ 1346951 h 1351600"/>
              <a:gd name="connsiteX3-71" fmla="*/ 13935108 w 13935108"/>
              <a:gd name="connsiteY3-72" fmla="*/ 0 h 135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935108" h="1351600">
                <a:moveTo>
                  <a:pt x="0" y="513360"/>
                </a:moveTo>
                <a:cubicBezTo>
                  <a:pt x="1092440" y="210302"/>
                  <a:pt x="1831335" y="-25376"/>
                  <a:pt x="3340999" y="113556"/>
                </a:cubicBezTo>
                <a:cubicBezTo>
                  <a:pt x="4850663" y="252488"/>
                  <a:pt x="7432387" y="1270751"/>
                  <a:pt x="9057987" y="1346951"/>
                </a:cubicBezTo>
                <a:cubicBezTo>
                  <a:pt x="10683587" y="1423151"/>
                  <a:pt x="12589517" y="545106"/>
                  <a:pt x="13935108" y="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0"/>
                    <a:alpha val="0"/>
                  </a:schemeClr>
                </a:gs>
                <a:gs pos="50000">
                  <a:schemeClr val="bg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0" y="4093067"/>
            <a:ext cx="12192000" cy="2764933"/>
          </a:xfrm>
          <a:custGeom>
            <a:avLst/>
            <a:gdLst>
              <a:gd name="connsiteX0" fmla="*/ 12192000 w 12192000"/>
              <a:gd name="connsiteY0" fmla="*/ 0 h 2764933"/>
              <a:gd name="connsiteX1" fmla="*/ 12192000 w 12192000"/>
              <a:gd name="connsiteY1" fmla="*/ 2764933 h 2764933"/>
              <a:gd name="connsiteX2" fmla="*/ 0 w 12192000"/>
              <a:gd name="connsiteY2" fmla="*/ 2764933 h 2764933"/>
              <a:gd name="connsiteX3" fmla="*/ 0 w 12192000"/>
              <a:gd name="connsiteY3" fmla="*/ 1894945 h 2764933"/>
              <a:gd name="connsiteX4" fmla="*/ 193477 w 12192000"/>
              <a:gd name="connsiteY4" fmla="*/ 1752103 h 2764933"/>
              <a:gd name="connsiteX5" fmla="*/ 1924050 w 12192000"/>
              <a:gd name="connsiteY5" fmla="*/ 1286420 h 2764933"/>
              <a:gd name="connsiteX6" fmla="*/ 4610101 w 12192000"/>
              <a:gd name="connsiteY6" fmla="*/ 2048420 h 2764933"/>
              <a:gd name="connsiteX7" fmla="*/ 7239001 w 12192000"/>
              <a:gd name="connsiteY7" fmla="*/ 772070 h 2764933"/>
              <a:gd name="connsiteX8" fmla="*/ 9486900 w 12192000"/>
              <a:gd name="connsiteY8" fmla="*/ 1400720 h 2764933"/>
              <a:gd name="connsiteX9" fmla="*/ 12061050 w 12192000"/>
              <a:gd name="connsiteY9" fmla="*/ 30627 h 276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764933">
                <a:moveTo>
                  <a:pt x="12192000" y="0"/>
                </a:moveTo>
                <a:lnTo>
                  <a:pt x="12192000" y="2764933"/>
                </a:lnTo>
                <a:lnTo>
                  <a:pt x="0" y="2764933"/>
                </a:lnTo>
                <a:lnTo>
                  <a:pt x="0" y="1894945"/>
                </a:lnTo>
                <a:lnTo>
                  <a:pt x="193477" y="1752103"/>
                </a:lnTo>
                <a:cubicBezTo>
                  <a:pt x="656035" y="1458466"/>
                  <a:pt x="1323975" y="1291183"/>
                  <a:pt x="1924050" y="1286420"/>
                </a:cubicBezTo>
                <a:cubicBezTo>
                  <a:pt x="2724150" y="1280070"/>
                  <a:pt x="3724275" y="2134145"/>
                  <a:pt x="4610101" y="2048420"/>
                </a:cubicBezTo>
                <a:cubicBezTo>
                  <a:pt x="5495926" y="1962695"/>
                  <a:pt x="6426201" y="880020"/>
                  <a:pt x="7239001" y="772070"/>
                </a:cubicBezTo>
                <a:cubicBezTo>
                  <a:pt x="8051800" y="664120"/>
                  <a:pt x="8623300" y="1534070"/>
                  <a:pt x="9486900" y="1400720"/>
                </a:cubicBezTo>
                <a:cubicBezTo>
                  <a:pt x="10242550" y="1284039"/>
                  <a:pt x="11204823" y="284956"/>
                  <a:pt x="12061050" y="3062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29" name="任意多边形: 形状 28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497205" y="1358900"/>
            <a:ext cx="10953750" cy="47091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The strategy demonstrates: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Improved Sharpe and Sortino ratios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Lower drawdowns during volatile phases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Consistent performance across market conditions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Better capital efficiency compared to naive strategies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画面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-182" y="206134"/>
            <a:ext cx="6245917" cy="78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 sz="3600" b="1">
                <a:solidFill>
                  <a:schemeClr val="bg1"/>
                </a:solidFill>
                <a:latin typeface="+mj-ea"/>
                <a:ea typeface="+mj-ea"/>
              </a:rPr>
              <a:t>Project Limitations</a:t>
            </a:r>
            <a:endParaRPr lang="en-US" altLang="en-US" sz="3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0" y="4859329"/>
            <a:ext cx="12192000" cy="1998671"/>
          </a:xfrm>
          <a:custGeom>
            <a:avLst/>
            <a:gdLst>
              <a:gd name="connsiteX0" fmla="*/ 1630417 w 12192000"/>
              <a:gd name="connsiteY0" fmla="*/ 231 h 1998671"/>
              <a:gd name="connsiteX1" fmla="*/ 2182761 w 12192000"/>
              <a:gd name="connsiteY1" fmla="*/ 13798 h 1998671"/>
              <a:gd name="connsiteX2" fmla="*/ 8347587 w 12192000"/>
              <a:gd name="connsiteY2" fmla="*/ 1311656 h 1998671"/>
              <a:gd name="connsiteX3" fmla="*/ 11959933 w 12192000"/>
              <a:gd name="connsiteY3" fmla="*/ 152381 h 1998671"/>
              <a:gd name="connsiteX4" fmla="*/ 12192000 w 12192000"/>
              <a:gd name="connsiteY4" fmla="*/ 52660 h 1998671"/>
              <a:gd name="connsiteX5" fmla="*/ 12192000 w 12192000"/>
              <a:gd name="connsiteY5" fmla="*/ 1998671 h 1998671"/>
              <a:gd name="connsiteX6" fmla="*/ 0 w 12192000"/>
              <a:gd name="connsiteY6" fmla="*/ 1998671 h 1998671"/>
              <a:gd name="connsiteX7" fmla="*/ 0 w 12192000"/>
              <a:gd name="connsiteY7" fmla="*/ 253303 h 1998671"/>
              <a:gd name="connsiteX8" fmla="*/ 97135 w 12192000"/>
              <a:gd name="connsiteY8" fmla="*/ 218378 h 1998671"/>
              <a:gd name="connsiteX9" fmla="*/ 1630417 w 12192000"/>
              <a:gd name="connsiteY9" fmla="*/ 231 h 1998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998671">
                <a:moveTo>
                  <a:pt x="1630417" y="231"/>
                </a:moveTo>
                <a:cubicBezTo>
                  <a:pt x="1805295" y="-1104"/>
                  <a:pt x="1989189" y="3352"/>
                  <a:pt x="2182761" y="13798"/>
                </a:cubicBezTo>
                <a:cubicBezTo>
                  <a:pt x="3731342" y="97372"/>
                  <a:pt x="6410633" y="1390314"/>
                  <a:pt x="8347587" y="1311656"/>
                </a:cubicBezTo>
                <a:cubicBezTo>
                  <a:pt x="9558184" y="1262495"/>
                  <a:pt x="10828312" y="646826"/>
                  <a:pt x="11959933" y="152381"/>
                </a:cubicBezTo>
                <a:lnTo>
                  <a:pt x="12192000" y="52660"/>
                </a:lnTo>
                <a:lnTo>
                  <a:pt x="12192000" y="1998671"/>
                </a:lnTo>
                <a:lnTo>
                  <a:pt x="0" y="1998671"/>
                </a:lnTo>
                <a:lnTo>
                  <a:pt x="0" y="253303"/>
                </a:lnTo>
                <a:lnTo>
                  <a:pt x="97135" y="218378"/>
                </a:lnTo>
                <a:cubicBezTo>
                  <a:pt x="516719" y="80500"/>
                  <a:pt x="1018344" y="4902"/>
                  <a:pt x="1630417" y="2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>
            <a:off x="-751468" y="4624158"/>
            <a:ext cx="13265150" cy="1443581"/>
          </a:xfrm>
          <a:custGeom>
            <a:avLst/>
            <a:gdLst>
              <a:gd name="connsiteX0" fmla="*/ 0 w 13868400"/>
              <a:gd name="connsiteY0" fmla="*/ 269900 h 1232001"/>
              <a:gd name="connsiteX1" fmla="*/ 4114800 w 13868400"/>
              <a:gd name="connsiteY1" fmla="*/ 60350 h 1232001"/>
              <a:gd name="connsiteX2" fmla="*/ 9658350 w 13868400"/>
              <a:gd name="connsiteY2" fmla="*/ 1222400 h 1232001"/>
              <a:gd name="connsiteX3" fmla="*/ 13868400 w 13868400"/>
              <a:gd name="connsiteY3" fmla="*/ 517550 h 1232001"/>
              <a:gd name="connsiteX0-1" fmla="*/ 0 w 13868400"/>
              <a:gd name="connsiteY0-2" fmla="*/ 269900 h 1228332"/>
              <a:gd name="connsiteX1-3" fmla="*/ 4114800 w 13868400"/>
              <a:gd name="connsiteY1-4" fmla="*/ 60350 h 1228332"/>
              <a:gd name="connsiteX2-5" fmla="*/ 9658350 w 13868400"/>
              <a:gd name="connsiteY2-6" fmla="*/ 1222400 h 1228332"/>
              <a:gd name="connsiteX3-7" fmla="*/ 13868400 w 13868400"/>
              <a:gd name="connsiteY3-8" fmla="*/ 232172 h 1228332"/>
              <a:gd name="connsiteX0-9" fmla="*/ 0 w 13868400"/>
              <a:gd name="connsiteY0-10" fmla="*/ 269048 h 1215686"/>
              <a:gd name="connsiteX1-11" fmla="*/ 4114800 w 13868400"/>
              <a:gd name="connsiteY1-12" fmla="*/ 59498 h 1215686"/>
              <a:gd name="connsiteX2-13" fmla="*/ 9951861 w 13868400"/>
              <a:gd name="connsiteY2-14" fmla="*/ 1209657 h 1215686"/>
              <a:gd name="connsiteX3-15" fmla="*/ 13868400 w 13868400"/>
              <a:gd name="connsiteY3-16" fmla="*/ 231320 h 1215686"/>
              <a:gd name="connsiteX0-17" fmla="*/ 0 w 13868400"/>
              <a:gd name="connsiteY0-18" fmla="*/ 269048 h 1215686"/>
              <a:gd name="connsiteX1-19" fmla="*/ 4114800 w 13868400"/>
              <a:gd name="connsiteY1-20" fmla="*/ 59498 h 1215686"/>
              <a:gd name="connsiteX2-21" fmla="*/ 9725057 w 13868400"/>
              <a:gd name="connsiteY2-22" fmla="*/ 1209657 h 1215686"/>
              <a:gd name="connsiteX3-23" fmla="*/ 13868400 w 13868400"/>
              <a:gd name="connsiteY3-24" fmla="*/ 231320 h 1215686"/>
              <a:gd name="connsiteX0-25" fmla="*/ 0 w 13868400"/>
              <a:gd name="connsiteY0-26" fmla="*/ 340365 h 1287003"/>
              <a:gd name="connsiteX1-27" fmla="*/ 4008069 w 13868400"/>
              <a:gd name="connsiteY1-28" fmla="*/ 47579 h 1287003"/>
              <a:gd name="connsiteX2-29" fmla="*/ 9725057 w 13868400"/>
              <a:gd name="connsiteY2-30" fmla="*/ 1280974 h 1287003"/>
              <a:gd name="connsiteX3-31" fmla="*/ 13868400 w 13868400"/>
              <a:gd name="connsiteY3-32" fmla="*/ 302637 h 1287003"/>
              <a:gd name="connsiteX0-33" fmla="*/ 0 w 13241354"/>
              <a:gd name="connsiteY0-34" fmla="*/ 360002 h 1282858"/>
              <a:gd name="connsiteX1-35" fmla="*/ 3381023 w 13241354"/>
              <a:gd name="connsiteY1-36" fmla="*/ 43434 h 1282858"/>
              <a:gd name="connsiteX2-37" fmla="*/ 9098011 w 13241354"/>
              <a:gd name="connsiteY2-38" fmla="*/ 1276829 h 1282858"/>
              <a:gd name="connsiteX3-39" fmla="*/ 13241354 w 13241354"/>
              <a:gd name="connsiteY3-40" fmla="*/ 298492 h 1282858"/>
              <a:gd name="connsiteX0-41" fmla="*/ 0 w 13241354"/>
              <a:gd name="connsiteY0-42" fmla="*/ 374245 h 1297101"/>
              <a:gd name="connsiteX1-43" fmla="*/ 3381023 w 13241354"/>
              <a:gd name="connsiteY1-44" fmla="*/ 57677 h 1297101"/>
              <a:gd name="connsiteX2-45" fmla="*/ 9098011 w 13241354"/>
              <a:gd name="connsiteY2-46" fmla="*/ 1291072 h 1297101"/>
              <a:gd name="connsiteX3-47" fmla="*/ 13241354 w 13241354"/>
              <a:gd name="connsiteY3-48" fmla="*/ 312735 h 1297101"/>
              <a:gd name="connsiteX0-49" fmla="*/ 0 w 13201330"/>
              <a:gd name="connsiteY0-50" fmla="*/ 440673 h 1280293"/>
              <a:gd name="connsiteX1-51" fmla="*/ 3340999 w 13201330"/>
              <a:gd name="connsiteY1-52" fmla="*/ 40869 h 1280293"/>
              <a:gd name="connsiteX2-53" fmla="*/ 9057987 w 13201330"/>
              <a:gd name="connsiteY2-54" fmla="*/ 1274264 h 1280293"/>
              <a:gd name="connsiteX3-55" fmla="*/ 13201330 w 13201330"/>
              <a:gd name="connsiteY3-56" fmla="*/ 295927 h 1280293"/>
              <a:gd name="connsiteX0-57" fmla="*/ 0 w 13935108"/>
              <a:gd name="connsiteY0-58" fmla="*/ 513360 h 1350952"/>
              <a:gd name="connsiteX1-59" fmla="*/ 3340999 w 13935108"/>
              <a:gd name="connsiteY1-60" fmla="*/ 113556 h 1350952"/>
              <a:gd name="connsiteX2-61" fmla="*/ 9057987 w 13935108"/>
              <a:gd name="connsiteY2-62" fmla="*/ 1346951 h 1350952"/>
              <a:gd name="connsiteX3-63" fmla="*/ 13935108 w 13935108"/>
              <a:gd name="connsiteY3-64" fmla="*/ 0 h 1350952"/>
              <a:gd name="connsiteX0-65" fmla="*/ 0 w 13935108"/>
              <a:gd name="connsiteY0-66" fmla="*/ 513360 h 1351600"/>
              <a:gd name="connsiteX1-67" fmla="*/ 3340999 w 13935108"/>
              <a:gd name="connsiteY1-68" fmla="*/ 113556 h 1351600"/>
              <a:gd name="connsiteX2-69" fmla="*/ 9057987 w 13935108"/>
              <a:gd name="connsiteY2-70" fmla="*/ 1346951 h 1351600"/>
              <a:gd name="connsiteX3-71" fmla="*/ 13935108 w 13935108"/>
              <a:gd name="connsiteY3-72" fmla="*/ 0 h 135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935108" h="1351600">
                <a:moveTo>
                  <a:pt x="0" y="513360"/>
                </a:moveTo>
                <a:cubicBezTo>
                  <a:pt x="1092440" y="210302"/>
                  <a:pt x="1831335" y="-25376"/>
                  <a:pt x="3340999" y="113556"/>
                </a:cubicBezTo>
                <a:cubicBezTo>
                  <a:pt x="4850663" y="252488"/>
                  <a:pt x="7432387" y="1270751"/>
                  <a:pt x="9057987" y="1346951"/>
                </a:cubicBezTo>
                <a:cubicBezTo>
                  <a:pt x="10683587" y="1423151"/>
                  <a:pt x="12589517" y="545106"/>
                  <a:pt x="13935108" y="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0"/>
                    <a:alpha val="0"/>
                  </a:schemeClr>
                </a:gs>
                <a:gs pos="50000">
                  <a:schemeClr val="bg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0" y="4093067"/>
            <a:ext cx="12192000" cy="2764933"/>
          </a:xfrm>
          <a:custGeom>
            <a:avLst/>
            <a:gdLst>
              <a:gd name="connsiteX0" fmla="*/ 12192000 w 12192000"/>
              <a:gd name="connsiteY0" fmla="*/ 0 h 2764933"/>
              <a:gd name="connsiteX1" fmla="*/ 12192000 w 12192000"/>
              <a:gd name="connsiteY1" fmla="*/ 2764933 h 2764933"/>
              <a:gd name="connsiteX2" fmla="*/ 0 w 12192000"/>
              <a:gd name="connsiteY2" fmla="*/ 2764933 h 2764933"/>
              <a:gd name="connsiteX3" fmla="*/ 0 w 12192000"/>
              <a:gd name="connsiteY3" fmla="*/ 1894945 h 2764933"/>
              <a:gd name="connsiteX4" fmla="*/ 193477 w 12192000"/>
              <a:gd name="connsiteY4" fmla="*/ 1752103 h 2764933"/>
              <a:gd name="connsiteX5" fmla="*/ 1924050 w 12192000"/>
              <a:gd name="connsiteY5" fmla="*/ 1286420 h 2764933"/>
              <a:gd name="connsiteX6" fmla="*/ 4610101 w 12192000"/>
              <a:gd name="connsiteY6" fmla="*/ 2048420 h 2764933"/>
              <a:gd name="connsiteX7" fmla="*/ 7239001 w 12192000"/>
              <a:gd name="connsiteY7" fmla="*/ 772070 h 2764933"/>
              <a:gd name="connsiteX8" fmla="*/ 9486900 w 12192000"/>
              <a:gd name="connsiteY8" fmla="*/ 1400720 h 2764933"/>
              <a:gd name="connsiteX9" fmla="*/ 12061050 w 12192000"/>
              <a:gd name="connsiteY9" fmla="*/ 30627 h 276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764933">
                <a:moveTo>
                  <a:pt x="12192000" y="0"/>
                </a:moveTo>
                <a:lnTo>
                  <a:pt x="12192000" y="2764933"/>
                </a:lnTo>
                <a:lnTo>
                  <a:pt x="0" y="2764933"/>
                </a:lnTo>
                <a:lnTo>
                  <a:pt x="0" y="1894945"/>
                </a:lnTo>
                <a:lnTo>
                  <a:pt x="193477" y="1752103"/>
                </a:lnTo>
                <a:cubicBezTo>
                  <a:pt x="656035" y="1458466"/>
                  <a:pt x="1323975" y="1291183"/>
                  <a:pt x="1924050" y="1286420"/>
                </a:cubicBezTo>
                <a:cubicBezTo>
                  <a:pt x="2724150" y="1280070"/>
                  <a:pt x="3724275" y="2134145"/>
                  <a:pt x="4610101" y="2048420"/>
                </a:cubicBezTo>
                <a:cubicBezTo>
                  <a:pt x="5495926" y="1962695"/>
                  <a:pt x="6426201" y="880020"/>
                  <a:pt x="7239001" y="772070"/>
                </a:cubicBezTo>
                <a:cubicBezTo>
                  <a:pt x="8051800" y="664120"/>
                  <a:pt x="8623300" y="1534070"/>
                  <a:pt x="9486900" y="1400720"/>
                </a:cubicBezTo>
                <a:cubicBezTo>
                  <a:pt x="10242550" y="1284039"/>
                  <a:pt x="11204823" y="284956"/>
                  <a:pt x="12061050" y="3062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29" name="任意多边形: 形状 28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497205" y="1358900"/>
            <a:ext cx="10953750" cy="47091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Despite strong results, limitations remain: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Dependency on data quality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Risk of overfitting in complex models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Execution latency not fully modeled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Live market impact not simulated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These highlight areas for future enhancement.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视游戏的萤幕截图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任意多边形: 形状 7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4" name="任意多边形: 形状 13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4" name="任意多边形: 形状 73"/>
          <p:cNvSpPr/>
          <p:nvPr/>
        </p:nvSpPr>
        <p:spPr>
          <a:xfrm>
            <a:off x="-1" y="1017537"/>
            <a:ext cx="11501289" cy="6059688"/>
          </a:xfrm>
          <a:custGeom>
            <a:avLst/>
            <a:gdLst>
              <a:gd name="connsiteX0" fmla="*/ 8135753 w 8135753"/>
              <a:gd name="connsiteY0" fmla="*/ 0 h 4286489"/>
              <a:gd name="connsiteX1" fmla="*/ 7952746 w 8135753"/>
              <a:gd name="connsiteY1" fmla="*/ 1671489 h 4286489"/>
              <a:gd name="connsiteX2" fmla="*/ 7497256 w 8135753"/>
              <a:gd name="connsiteY2" fmla="*/ 1215999 h 4286489"/>
              <a:gd name="connsiteX3" fmla="*/ 5504486 w 8135753"/>
              <a:gd name="connsiteY3" fmla="*/ 3652056 h 4286489"/>
              <a:gd name="connsiteX4" fmla="*/ 5264538 w 8135753"/>
              <a:gd name="connsiteY4" fmla="*/ 3774062 h 4286489"/>
              <a:gd name="connsiteX5" fmla="*/ 5012391 w 8135753"/>
              <a:gd name="connsiteY5" fmla="*/ 3684591 h 4286489"/>
              <a:gd name="connsiteX6" fmla="*/ 3096894 w 8135753"/>
              <a:gd name="connsiteY6" fmla="*/ 1915502 h 4286489"/>
              <a:gd name="connsiteX7" fmla="*/ 567297 w 8135753"/>
              <a:gd name="connsiteY7" fmla="*/ 4201087 h 4286489"/>
              <a:gd name="connsiteX8" fmla="*/ 339551 w 8135753"/>
              <a:gd name="connsiteY8" fmla="*/ 4286489 h 4286489"/>
              <a:gd name="connsiteX9" fmla="*/ 87405 w 8135753"/>
              <a:gd name="connsiteY9" fmla="*/ 4176681 h 4286489"/>
              <a:gd name="connsiteX10" fmla="*/ 111806 w 8135753"/>
              <a:gd name="connsiteY10" fmla="*/ 3696794 h 4286489"/>
              <a:gd name="connsiteX11" fmla="*/ 2873214 w 8135753"/>
              <a:gd name="connsiteY11" fmla="*/ 1203796 h 4286489"/>
              <a:gd name="connsiteX12" fmla="*/ 3328704 w 8135753"/>
              <a:gd name="connsiteY12" fmla="*/ 1207865 h 4286489"/>
              <a:gd name="connsiteX13" fmla="*/ 5207602 w 8135753"/>
              <a:gd name="connsiteY13" fmla="*/ 2944419 h 4286489"/>
              <a:gd name="connsiteX14" fmla="*/ 7017364 w 8135753"/>
              <a:gd name="connsiteY14" fmla="*/ 732038 h 4286489"/>
              <a:gd name="connsiteX15" fmla="*/ 6468334 w 8135753"/>
              <a:gd name="connsiteY15" fmla="*/ 183012 h 428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135753" h="4286489">
                <a:moveTo>
                  <a:pt x="8135753" y="0"/>
                </a:moveTo>
                <a:lnTo>
                  <a:pt x="7952746" y="1671489"/>
                </a:lnTo>
                <a:lnTo>
                  <a:pt x="7497256" y="1215999"/>
                </a:lnTo>
                <a:lnTo>
                  <a:pt x="5504486" y="3652056"/>
                </a:lnTo>
                <a:cubicBezTo>
                  <a:pt x="5443480" y="3721195"/>
                  <a:pt x="5358078" y="3765929"/>
                  <a:pt x="5264538" y="3774062"/>
                </a:cubicBezTo>
                <a:cubicBezTo>
                  <a:pt x="5175067" y="3778131"/>
                  <a:pt x="5081530" y="3749661"/>
                  <a:pt x="5012391" y="3684591"/>
                </a:cubicBezTo>
                <a:lnTo>
                  <a:pt x="3096894" y="1915502"/>
                </a:lnTo>
                <a:lnTo>
                  <a:pt x="567297" y="4201087"/>
                </a:lnTo>
                <a:cubicBezTo>
                  <a:pt x="502227" y="4258023"/>
                  <a:pt x="420889" y="4286489"/>
                  <a:pt x="339551" y="4286489"/>
                </a:cubicBezTo>
                <a:cubicBezTo>
                  <a:pt x="246011" y="4286489"/>
                  <a:pt x="152475" y="4249885"/>
                  <a:pt x="87405" y="4176681"/>
                </a:cubicBezTo>
                <a:cubicBezTo>
                  <a:pt x="-38671" y="4038412"/>
                  <a:pt x="-26468" y="3822865"/>
                  <a:pt x="111806" y="3696794"/>
                </a:cubicBezTo>
                <a:lnTo>
                  <a:pt x="2873214" y="1203796"/>
                </a:lnTo>
                <a:cubicBezTo>
                  <a:pt x="3003354" y="1089923"/>
                  <a:pt x="3202633" y="1089923"/>
                  <a:pt x="3328704" y="1207865"/>
                </a:cubicBezTo>
                <a:lnTo>
                  <a:pt x="5207602" y="2944419"/>
                </a:lnTo>
                <a:lnTo>
                  <a:pt x="7017364" y="732038"/>
                </a:lnTo>
                <a:lnTo>
                  <a:pt x="6468334" y="183012"/>
                </a:lnTo>
                <a:close/>
              </a:path>
            </a:pathLst>
          </a:custGeom>
          <a:gradFill flip="none" rotWithShape="1">
            <a:gsLst>
              <a:gs pos="13000">
                <a:schemeClr val="accent1">
                  <a:lumMod val="50000"/>
                  <a:alpha val="0"/>
                </a:schemeClr>
              </a:gs>
              <a:gs pos="100000">
                <a:schemeClr val="accent2">
                  <a:alpha val="73000"/>
                </a:schemeClr>
              </a:gs>
            </a:gsLst>
            <a:lin ang="16200000" scaled="0"/>
            <a:tileRect/>
          </a:gradFill>
          <a:ln w="18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grpSp>
        <p:nvGrpSpPr>
          <p:cNvPr id="75" name="组合 74"/>
          <p:cNvGrpSpPr/>
          <p:nvPr>
            <p:custDataLst>
              <p:tags r:id="rId3"/>
            </p:custDataLst>
          </p:nvPr>
        </p:nvGrpSpPr>
        <p:grpSpPr>
          <a:xfrm>
            <a:off x="638504" y="2574127"/>
            <a:ext cx="10914991" cy="2858081"/>
            <a:chOff x="638504" y="2574127"/>
            <a:chExt cx="10914991" cy="2858081"/>
          </a:xfrm>
        </p:grpSpPr>
        <p:grpSp>
          <p:nvGrpSpPr>
            <p:cNvPr id="48" name="组合 47"/>
            <p:cNvGrpSpPr/>
            <p:nvPr/>
          </p:nvGrpSpPr>
          <p:grpSpPr>
            <a:xfrm>
              <a:off x="638504" y="2574127"/>
              <a:ext cx="3408264" cy="1079057"/>
              <a:chOff x="6908378" y="1431985"/>
              <a:chExt cx="3408264" cy="1079057"/>
            </a:xfrm>
          </p:grpSpPr>
          <p:sp>
            <p:nvSpPr>
              <p:cNvPr id="37" name="文本框 36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6908378" y="1801104"/>
                <a:ext cx="3408264" cy="709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4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Financial Performance and Budget Achievement</a:t>
                </a:r>
                <a:endParaRPr lang="en-US" altLang="zh-CN" sz="14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38" name="文本框 37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6908378" y="1431985"/>
                <a:ext cx="8144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accent2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01</a:t>
                </a:r>
                <a:endParaRPr lang="en-US" altLang="zh-CN" sz="2400">
                  <a:solidFill>
                    <a:schemeClr val="accent2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4391868" y="2574127"/>
              <a:ext cx="3408264" cy="1079057"/>
              <a:chOff x="6908378" y="2763212"/>
              <a:chExt cx="3408264" cy="1079057"/>
            </a:xfrm>
          </p:grpSpPr>
          <p:sp>
            <p:nvSpPr>
              <p:cNvPr id="39" name="文本框 38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6908378" y="3132331"/>
                <a:ext cx="3408264" cy="709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4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Market Dynamics and Competitive Landscape</a:t>
                </a:r>
                <a:endParaRPr lang="en-US" altLang="zh-CN" sz="14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40" name="文本框 39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6908378" y="2763212"/>
                <a:ext cx="8144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accent2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02</a:t>
                </a:r>
                <a:endParaRPr lang="en-US" altLang="zh-CN" sz="2400">
                  <a:solidFill>
                    <a:schemeClr val="accent2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4391868" y="4353151"/>
              <a:ext cx="3408264" cy="1079057"/>
              <a:chOff x="6908378" y="3933222"/>
              <a:chExt cx="3408264" cy="1079057"/>
            </a:xfrm>
          </p:grpSpPr>
          <p:sp>
            <p:nvSpPr>
              <p:cNvPr id="41" name="文本框 40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6908378" y="4302341"/>
                <a:ext cx="3408264" cy="709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4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Operational Efficiency and Supply Chain Resilience</a:t>
                </a:r>
                <a:endParaRPr lang="en-US" altLang="zh-CN" sz="14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42" name="文本框 41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6908378" y="3933222"/>
                <a:ext cx="8144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accent2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03</a:t>
                </a:r>
                <a:endParaRPr lang="en-US" altLang="zh-CN" sz="2400">
                  <a:solidFill>
                    <a:schemeClr val="accent2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8145231" y="4353151"/>
              <a:ext cx="3408264" cy="1079057"/>
              <a:chOff x="6908378" y="4829155"/>
              <a:chExt cx="3408264" cy="1079057"/>
            </a:xfrm>
          </p:grpSpPr>
          <p:sp>
            <p:nvSpPr>
              <p:cNvPr id="43" name="文本框 42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6908378" y="5198274"/>
                <a:ext cx="3408264" cy="709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4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Q4 Management Action Plan (with Timeline)</a:t>
                </a:r>
                <a:endParaRPr lang="en-US" altLang="zh-CN" sz="14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  <p:sp>
            <p:nvSpPr>
              <p:cNvPr id="44" name="文本框 43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6908378" y="4829155"/>
                <a:ext cx="8144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>
                    <a:solidFill>
                      <a:schemeClr val="accent2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+mj-ea"/>
                    <a:ea typeface="+mj-ea"/>
                  </a:rPr>
                  <a:t>04</a:t>
                </a:r>
                <a:endParaRPr lang="en-US" altLang="zh-CN" sz="2400">
                  <a:solidFill>
                    <a:schemeClr val="accent2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56" name="组合 55"/>
          <p:cNvGrpSpPr/>
          <p:nvPr>
            <p:custDataLst>
              <p:tags r:id="rId12"/>
            </p:custDataLst>
          </p:nvPr>
        </p:nvGrpSpPr>
        <p:grpSpPr>
          <a:xfrm>
            <a:off x="735699" y="2783968"/>
            <a:ext cx="10710708" cy="2438400"/>
            <a:chOff x="735699" y="2857500"/>
            <a:chExt cx="10710708" cy="2438400"/>
          </a:xfrm>
        </p:grpSpPr>
        <p:cxnSp>
          <p:nvCxnSpPr>
            <p:cNvPr id="52" name="直接连接符 51"/>
            <p:cNvCxnSpPr/>
            <p:nvPr>
              <p:custDataLst>
                <p:tags r:id="rId13"/>
              </p:custDataLst>
            </p:nvPr>
          </p:nvCxnSpPr>
          <p:spPr>
            <a:xfrm>
              <a:off x="735699" y="4076700"/>
              <a:ext cx="10710708" cy="0"/>
            </a:xfrm>
            <a:prstGeom prst="line">
              <a:avLst/>
            </a:prstGeom>
            <a:noFill/>
            <a:ln w="6350">
              <a:gradFill flip="none" rotWithShape="1">
                <a:gsLst>
                  <a:gs pos="50000">
                    <a:schemeClr val="bg1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直接连接符 49"/>
            <p:cNvCxnSpPr/>
            <p:nvPr>
              <p:custDataLst>
                <p:tags r:id="rId14"/>
              </p:custDataLst>
            </p:nvPr>
          </p:nvCxnSpPr>
          <p:spPr>
            <a:xfrm>
              <a:off x="3889118" y="2857500"/>
              <a:ext cx="0" cy="2438400"/>
            </a:xfrm>
            <a:prstGeom prst="line">
              <a:avLst/>
            </a:prstGeom>
            <a:noFill/>
            <a:ln w="6350">
              <a:gradFill flip="none" rotWithShape="1">
                <a:gsLst>
                  <a:gs pos="50000">
                    <a:schemeClr val="bg1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" name="直接连接符 54"/>
            <p:cNvCxnSpPr/>
            <p:nvPr>
              <p:custDataLst>
                <p:tags r:id="rId15"/>
              </p:custDataLst>
            </p:nvPr>
          </p:nvCxnSpPr>
          <p:spPr>
            <a:xfrm>
              <a:off x="7642482" y="2857500"/>
              <a:ext cx="0" cy="2438400"/>
            </a:xfrm>
            <a:prstGeom prst="line">
              <a:avLst/>
            </a:prstGeom>
            <a:noFill/>
            <a:ln w="6350">
              <a:gradFill flip="none" rotWithShape="1">
                <a:gsLst>
                  <a:gs pos="50000">
                    <a:schemeClr val="bg1"/>
                  </a:gs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9" name="任意多边形: 形状 28"/>
          <p:cNvSpPr/>
          <p:nvPr/>
        </p:nvSpPr>
        <p:spPr>
          <a:xfrm>
            <a:off x="0" y="5515253"/>
            <a:ext cx="12192000" cy="1342747"/>
          </a:xfrm>
          <a:custGeom>
            <a:avLst/>
            <a:gdLst>
              <a:gd name="connsiteX0" fmla="*/ 9942286 w 12192000"/>
              <a:gd name="connsiteY0" fmla="*/ 176 h 1342747"/>
              <a:gd name="connsiteX1" fmla="*/ 12120450 w 12192000"/>
              <a:gd name="connsiteY1" fmla="*/ 290008 h 1342747"/>
              <a:gd name="connsiteX2" fmla="*/ 12192000 w 12192000"/>
              <a:gd name="connsiteY2" fmla="*/ 315394 h 1342747"/>
              <a:gd name="connsiteX3" fmla="*/ 12192000 w 12192000"/>
              <a:gd name="connsiteY3" fmla="*/ 1342747 h 1342747"/>
              <a:gd name="connsiteX4" fmla="*/ 0 w 12192000"/>
              <a:gd name="connsiteY4" fmla="*/ 1342747 h 1342747"/>
              <a:gd name="connsiteX5" fmla="*/ 0 w 12192000"/>
              <a:gd name="connsiteY5" fmla="*/ 316294 h 1342747"/>
              <a:gd name="connsiteX6" fmla="*/ 181443 w 12192000"/>
              <a:gd name="connsiteY6" fmla="*/ 269499 h 1342747"/>
              <a:gd name="connsiteX7" fmla="*/ 2090057 w 12192000"/>
              <a:gd name="connsiteY7" fmla="*/ 58233 h 1342747"/>
              <a:gd name="connsiteX8" fmla="*/ 6168571 w 12192000"/>
              <a:gd name="connsiteY8" fmla="*/ 522690 h 1342747"/>
              <a:gd name="connsiteX9" fmla="*/ 9942286 w 12192000"/>
              <a:gd name="connsiteY9" fmla="*/ 176 h 1342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342747">
                <a:moveTo>
                  <a:pt x="9942286" y="176"/>
                </a:moveTo>
                <a:cubicBezTo>
                  <a:pt x="10744200" y="-5267"/>
                  <a:pt x="11561083" y="115837"/>
                  <a:pt x="12120450" y="290008"/>
                </a:cubicBezTo>
                <a:lnTo>
                  <a:pt x="12192000" y="315394"/>
                </a:lnTo>
                <a:lnTo>
                  <a:pt x="12192000" y="1342747"/>
                </a:lnTo>
                <a:lnTo>
                  <a:pt x="0" y="1342747"/>
                </a:lnTo>
                <a:lnTo>
                  <a:pt x="0" y="316294"/>
                </a:lnTo>
                <a:lnTo>
                  <a:pt x="181443" y="269499"/>
                </a:lnTo>
                <a:cubicBezTo>
                  <a:pt x="706854" y="147814"/>
                  <a:pt x="1388534" y="56721"/>
                  <a:pt x="2090057" y="58233"/>
                </a:cubicBezTo>
                <a:cubicBezTo>
                  <a:pt x="3212495" y="60652"/>
                  <a:pt x="4859867" y="532366"/>
                  <a:pt x="6168571" y="522690"/>
                </a:cubicBezTo>
                <a:cubicBezTo>
                  <a:pt x="7477276" y="513014"/>
                  <a:pt x="8873067" y="7433"/>
                  <a:pt x="9942286" y="17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: 形状 31"/>
          <p:cNvSpPr/>
          <p:nvPr/>
        </p:nvSpPr>
        <p:spPr>
          <a:xfrm>
            <a:off x="0" y="5194376"/>
            <a:ext cx="12192000" cy="1663624"/>
          </a:xfrm>
          <a:custGeom>
            <a:avLst/>
            <a:gdLst>
              <a:gd name="connsiteX0" fmla="*/ 0 w 12192000"/>
              <a:gd name="connsiteY0" fmla="*/ 0 h 1663624"/>
              <a:gd name="connsiteX1" fmla="*/ 69098 w 12192000"/>
              <a:gd name="connsiteY1" fmla="*/ 7805 h 1663624"/>
              <a:gd name="connsiteX2" fmla="*/ 3425371 w 12192000"/>
              <a:gd name="connsiteY2" fmla="*/ 770995 h 1663624"/>
              <a:gd name="connsiteX3" fmla="*/ 7329714 w 12192000"/>
              <a:gd name="connsiteY3" fmla="*/ 480710 h 1663624"/>
              <a:gd name="connsiteX4" fmla="*/ 9985829 w 12192000"/>
              <a:gd name="connsiteY4" fmla="*/ 887110 h 1663624"/>
              <a:gd name="connsiteX5" fmla="*/ 11778343 w 12192000"/>
              <a:gd name="connsiteY5" fmla="*/ 770996 h 1663624"/>
              <a:gd name="connsiteX6" fmla="*/ 12192000 w 12192000"/>
              <a:gd name="connsiteY6" fmla="*/ 735752 h 1663624"/>
              <a:gd name="connsiteX7" fmla="*/ 12192000 w 12192000"/>
              <a:gd name="connsiteY7" fmla="*/ 1663624 h 1663624"/>
              <a:gd name="connsiteX8" fmla="*/ 0 w 12192000"/>
              <a:gd name="connsiteY8" fmla="*/ 1663624 h 1663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663624">
                <a:moveTo>
                  <a:pt x="0" y="0"/>
                </a:moveTo>
                <a:lnTo>
                  <a:pt x="69098" y="7805"/>
                </a:lnTo>
                <a:cubicBezTo>
                  <a:pt x="871613" y="126999"/>
                  <a:pt x="2322588" y="699028"/>
                  <a:pt x="3425371" y="770995"/>
                </a:cubicBezTo>
                <a:cubicBezTo>
                  <a:pt x="4685695" y="853243"/>
                  <a:pt x="6236305" y="461358"/>
                  <a:pt x="7329714" y="480710"/>
                </a:cubicBezTo>
                <a:cubicBezTo>
                  <a:pt x="8423124" y="500062"/>
                  <a:pt x="8994020" y="836310"/>
                  <a:pt x="9985829" y="887110"/>
                </a:cubicBezTo>
                <a:cubicBezTo>
                  <a:pt x="10481734" y="912510"/>
                  <a:pt x="11154229" y="830867"/>
                  <a:pt x="11778343" y="770996"/>
                </a:cubicBezTo>
                <a:lnTo>
                  <a:pt x="12192000" y="735752"/>
                </a:lnTo>
                <a:lnTo>
                  <a:pt x="12192000" y="1663624"/>
                </a:lnTo>
                <a:lnTo>
                  <a:pt x="0" y="1663624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箭头: 五边形 63"/>
          <p:cNvSpPr/>
          <p:nvPr/>
        </p:nvSpPr>
        <p:spPr>
          <a:xfrm>
            <a:off x="0" y="1617176"/>
            <a:ext cx="5274104" cy="461665"/>
          </a:xfrm>
          <a:prstGeom prst="homePlate">
            <a:avLst/>
          </a:pr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文本框 62"/>
          <p:cNvSpPr txBox="1"/>
          <p:nvPr/>
        </p:nvSpPr>
        <p:spPr>
          <a:xfrm>
            <a:off x="612195" y="1162113"/>
            <a:ext cx="3885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zh-CN" sz="5400"/>
              <a:t>Contents</a:t>
            </a:r>
            <a:endParaRPr lang="zh-CN" altLang="en-US" sz="5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画面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-182" y="206134"/>
            <a:ext cx="6245917" cy="78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 sz="3600" b="1">
                <a:solidFill>
                  <a:schemeClr val="bg1"/>
                </a:solidFill>
                <a:latin typeface="+mj-ea"/>
                <a:ea typeface="+mj-ea"/>
              </a:rPr>
              <a:t>Conclusion</a:t>
            </a:r>
            <a:endParaRPr lang="en-US" altLang="en-US" sz="3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0" y="4859329"/>
            <a:ext cx="12192000" cy="1998671"/>
          </a:xfrm>
          <a:custGeom>
            <a:avLst/>
            <a:gdLst>
              <a:gd name="connsiteX0" fmla="*/ 1630417 w 12192000"/>
              <a:gd name="connsiteY0" fmla="*/ 231 h 1998671"/>
              <a:gd name="connsiteX1" fmla="*/ 2182761 w 12192000"/>
              <a:gd name="connsiteY1" fmla="*/ 13798 h 1998671"/>
              <a:gd name="connsiteX2" fmla="*/ 8347587 w 12192000"/>
              <a:gd name="connsiteY2" fmla="*/ 1311656 h 1998671"/>
              <a:gd name="connsiteX3" fmla="*/ 11959933 w 12192000"/>
              <a:gd name="connsiteY3" fmla="*/ 152381 h 1998671"/>
              <a:gd name="connsiteX4" fmla="*/ 12192000 w 12192000"/>
              <a:gd name="connsiteY4" fmla="*/ 52660 h 1998671"/>
              <a:gd name="connsiteX5" fmla="*/ 12192000 w 12192000"/>
              <a:gd name="connsiteY5" fmla="*/ 1998671 h 1998671"/>
              <a:gd name="connsiteX6" fmla="*/ 0 w 12192000"/>
              <a:gd name="connsiteY6" fmla="*/ 1998671 h 1998671"/>
              <a:gd name="connsiteX7" fmla="*/ 0 w 12192000"/>
              <a:gd name="connsiteY7" fmla="*/ 253303 h 1998671"/>
              <a:gd name="connsiteX8" fmla="*/ 97135 w 12192000"/>
              <a:gd name="connsiteY8" fmla="*/ 218378 h 1998671"/>
              <a:gd name="connsiteX9" fmla="*/ 1630417 w 12192000"/>
              <a:gd name="connsiteY9" fmla="*/ 231 h 1998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998671">
                <a:moveTo>
                  <a:pt x="1630417" y="231"/>
                </a:moveTo>
                <a:cubicBezTo>
                  <a:pt x="1805295" y="-1104"/>
                  <a:pt x="1989189" y="3352"/>
                  <a:pt x="2182761" y="13798"/>
                </a:cubicBezTo>
                <a:cubicBezTo>
                  <a:pt x="3731342" y="97372"/>
                  <a:pt x="6410633" y="1390314"/>
                  <a:pt x="8347587" y="1311656"/>
                </a:cubicBezTo>
                <a:cubicBezTo>
                  <a:pt x="9558184" y="1262495"/>
                  <a:pt x="10828312" y="646826"/>
                  <a:pt x="11959933" y="152381"/>
                </a:cubicBezTo>
                <a:lnTo>
                  <a:pt x="12192000" y="52660"/>
                </a:lnTo>
                <a:lnTo>
                  <a:pt x="12192000" y="1998671"/>
                </a:lnTo>
                <a:lnTo>
                  <a:pt x="0" y="1998671"/>
                </a:lnTo>
                <a:lnTo>
                  <a:pt x="0" y="253303"/>
                </a:lnTo>
                <a:lnTo>
                  <a:pt x="97135" y="218378"/>
                </a:lnTo>
                <a:cubicBezTo>
                  <a:pt x="516719" y="80500"/>
                  <a:pt x="1018344" y="4902"/>
                  <a:pt x="1630417" y="2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>
            <a:off x="-751468" y="4624158"/>
            <a:ext cx="13265150" cy="1443581"/>
          </a:xfrm>
          <a:custGeom>
            <a:avLst/>
            <a:gdLst>
              <a:gd name="connsiteX0" fmla="*/ 0 w 13868400"/>
              <a:gd name="connsiteY0" fmla="*/ 269900 h 1232001"/>
              <a:gd name="connsiteX1" fmla="*/ 4114800 w 13868400"/>
              <a:gd name="connsiteY1" fmla="*/ 60350 h 1232001"/>
              <a:gd name="connsiteX2" fmla="*/ 9658350 w 13868400"/>
              <a:gd name="connsiteY2" fmla="*/ 1222400 h 1232001"/>
              <a:gd name="connsiteX3" fmla="*/ 13868400 w 13868400"/>
              <a:gd name="connsiteY3" fmla="*/ 517550 h 1232001"/>
              <a:gd name="connsiteX0-1" fmla="*/ 0 w 13868400"/>
              <a:gd name="connsiteY0-2" fmla="*/ 269900 h 1228332"/>
              <a:gd name="connsiteX1-3" fmla="*/ 4114800 w 13868400"/>
              <a:gd name="connsiteY1-4" fmla="*/ 60350 h 1228332"/>
              <a:gd name="connsiteX2-5" fmla="*/ 9658350 w 13868400"/>
              <a:gd name="connsiteY2-6" fmla="*/ 1222400 h 1228332"/>
              <a:gd name="connsiteX3-7" fmla="*/ 13868400 w 13868400"/>
              <a:gd name="connsiteY3-8" fmla="*/ 232172 h 1228332"/>
              <a:gd name="connsiteX0-9" fmla="*/ 0 w 13868400"/>
              <a:gd name="connsiteY0-10" fmla="*/ 269048 h 1215686"/>
              <a:gd name="connsiteX1-11" fmla="*/ 4114800 w 13868400"/>
              <a:gd name="connsiteY1-12" fmla="*/ 59498 h 1215686"/>
              <a:gd name="connsiteX2-13" fmla="*/ 9951861 w 13868400"/>
              <a:gd name="connsiteY2-14" fmla="*/ 1209657 h 1215686"/>
              <a:gd name="connsiteX3-15" fmla="*/ 13868400 w 13868400"/>
              <a:gd name="connsiteY3-16" fmla="*/ 231320 h 1215686"/>
              <a:gd name="connsiteX0-17" fmla="*/ 0 w 13868400"/>
              <a:gd name="connsiteY0-18" fmla="*/ 269048 h 1215686"/>
              <a:gd name="connsiteX1-19" fmla="*/ 4114800 w 13868400"/>
              <a:gd name="connsiteY1-20" fmla="*/ 59498 h 1215686"/>
              <a:gd name="connsiteX2-21" fmla="*/ 9725057 w 13868400"/>
              <a:gd name="connsiteY2-22" fmla="*/ 1209657 h 1215686"/>
              <a:gd name="connsiteX3-23" fmla="*/ 13868400 w 13868400"/>
              <a:gd name="connsiteY3-24" fmla="*/ 231320 h 1215686"/>
              <a:gd name="connsiteX0-25" fmla="*/ 0 w 13868400"/>
              <a:gd name="connsiteY0-26" fmla="*/ 340365 h 1287003"/>
              <a:gd name="connsiteX1-27" fmla="*/ 4008069 w 13868400"/>
              <a:gd name="connsiteY1-28" fmla="*/ 47579 h 1287003"/>
              <a:gd name="connsiteX2-29" fmla="*/ 9725057 w 13868400"/>
              <a:gd name="connsiteY2-30" fmla="*/ 1280974 h 1287003"/>
              <a:gd name="connsiteX3-31" fmla="*/ 13868400 w 13868400"/>
              <a:gd name="connsiteY3-32" fmla="*/ 302637 h 1287003"/>
              <a:gd name="connsiteX0-33" fmla="*/ 0 w 13241354"/>
              <a:gd name="connsiteY0-34" fmla="*/ 360002 h 1282858"/>
              <a:gd name="connsiteX1-35" fmla="*/ 3381023 w 13241354"/>
              <a:gd name="connsiteY1-36" fmla="*/ 43434 h 1282858"/>
              <a:gd name="connsiteX2-37" fmla="*/ 9098011 w 13241354"/>
              <a:gd name="connsiteY2-38" fmla="*/ 1276829 h 1282858"/>
              <a:gd name="connsiteX3-39" fmla="*/ 13241354 w 13241354"/>
              <a:gd name="connsiteY3-40" fmla="*/ 298492 h 1282858"/>
              <a:gd name="connsiteX0-41" fmla="*/ 0 w 13241354"/>
              <a:gd name="connsiteY0-42" fmla="*/ 374245 h 1297101"/>
              <a:gd name="connsiteX1-43" fmla="*/ 3381023 w 13241354"/>
              <a:gd name="connsiteY1-44" fmla="*/ 57677 h 1297101"/>
              <a:gd name="connsiteX2-45" fmla="*/ 9098011 w 13241354"/>
              <a:gd name="connsiteY2-46" fmla="*/ 1291072 h 1297101"/>
              <a:gd name="connsiteX3-47" fmla="*/ 13241354 w 13241354"/>
              <a:gd name="connsiteY3-48" fmla="*/ 312735 h 1297101"/>
              <a:gd name="connsiteX0-49" fmla="*/ 0 w 13201330"/>
              <a:gd name="connsiteY0-50" fmla="*/ 440673 h 1280293"/>
              <a:gd name="connsiteX1-51" fmla="*/ 3340999 w 13201330"/>
              <a:gd name="connsiteY1-52" fmla="*/ 40869 h 1280293"/>
              <a:gd name="connsiteX2-53" fmla="*/ 9057987 w 13201330"/>
              <a:gd name="connsiteY2-54" fmla="*/ 1274264 h 1280293"/>
              <a:gd name="connsiteX3-55" fmla="*/ 13201330 w 13201330"/>
              <a:gd name="connsiteY3-56" fmla="*/ 295927 h 1280293"/>
              <a:gd name="connsiteX0-57" fmla="*/ 0 w 13935108"/>
              <a:gd name="connsiteY0-58" fmla="*/ 513360 h 1350952"/>
              <a:gd name="connsiteX1-59" fmla="*/ 3340999 w 13935108"/>
              <a:gd name="connsiteY1-60" fmla="*/ 113556 h 1350952"/>
              <a:gd name="connsiteX2-61" fmla="*/ 9057987 w 13935108"/>
              <a:gd name="connsiteY2-62" fmla="*/ 1346951 h 1350952"/>
              <a:gd name="connsiteX3-63" fmla="*/ 13935108 w 13935108"/>
              <a:gd name="connsiteY3-64" fmla="*/ 0 h 1350952"/>
              <a:gd name="connsiteX0-65" fmla="*/ 0 w 13935108"/>
              <a:gd name="connsiteY0-66" fmla="*/ 513360 h 1351600"/>
              <a:gd name="connsiteX1-67" fmla="*/ 3340999 w 13935108"/>
              <a:gd name="connsiteY1-68" fmla="*/ 113556 h 1351600"/>
              <a:gd name="connsiteX2-69" fmla="*/ 9057987 w 13935108"/>
              <a:gd name="connsiteY2-70" fmla="*/ 1346951 h 1351600"/>
              <a:gd name="connsiteX3-71" fmla="*/ 13935108 w 13935108"/>
              <a:gd name="connsiteY3-72" fmla="*/ 0 h 135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935108" h="1351600">
                <a:moveTo>
                  <a:pt x="0" y="513360"/>
                </a:moveTo>
                <a:cubicBezTo>
                  <a:pt x="1092440" y="210302"/>
                  <a:pt x="1831335" y="-25376"/>
                  <a:pt x="3340999" y="113556"/>
                </a:cubicBezTo>
                <a:cubicBezTo>
                  <a:pt x="4850663" y="252488"/>
                  <a:pt x="7432387" y="1270751"/>
                  <a:pt x="9057987" y="1346951"/>
                </a:cubicBezTo>
                <a:cubicBezTo>
                  <a:pt x="10683587" y="1423151"/>
                  <a:pt x="12589517" y="545106"/>
                  <a:pt x="13935108" y="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0"/>
                    <a:alpha val="0"/>
                  </a:schemeClr>
                </a:gs>
                <a:gs pos="50000">
                  <a:schemeClr val="bg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0" y="4093067"/>
            <a:ext cx="12192000" cy="2764933"/>
          </a:xfrm>
          <a:custGeom>
            <a:avLst/>
            <a:gdLst>
              <a:gd name="connsiteX0" fmla="*/ 12192000 w 12192000"/>
              <a:gd name="connsiteY0" fmla="*/ 0 h 2764933"/>
              <a:gd name="connsiteX1" fmla="*/ 12192000 w 12192000"/>
              <a:gd name="connsiteY1" fmla="*/ 2764933 h 2764933"/>
              <a:gd name="connsiteX2" fmla="*/ 0 w 12192000"/>
              <a:gd name="connsiteY2" fmla="*/ 2764933 h 2764933"/>
              <a:gd name="connsiteX3" fmla="*/ 0 w 12192000"/>
              <a:gd name="connsiteY3" fmla="*/ 1894945 h 2764933"/>
              <a:gd name="connsiteX4" fmla="*/ 193477 w 12192000"/>
              <a:gd name="connsiteY4" fmla="*/ 1752103 h 2764933"/>
              <a:gd name="connsiteX5" fmla="*/ 1924050 w 12192000"/>
              <a:gd name="connsiteY5" fmla="*/ 1286420 h 2764933"/>
              <a:gd name="connsiteX6" fmla="*/ 4610101 w 12192000"/>
              <a:gd name="connsiteY6" fmla="*/ 2048420 h 2764933"/>
              <a:gd name="connsiteX7" fmla="*/ 7239001 w 12192000"/>
              <a:gd name="connsiteY7" fmla="*/ 772070 h 2764933"/>
              <a:gd name="connsiteX8" fmla="*/ 9486900 w 12192000"/>
              <a:gd name="connsiteY8" fmla="*/ 1400720 h 2764933"/>
              <a:gd name="connsiteX9" fmla="*/ 12061050 w 12192000"/>
              <a:gd name="connsiteY9" fmla="*/ 30627 h 276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764933">
                <a:moveTo>
                  <a:pt x="12192000" y="0"/>
                </a:moveTo>
                <a:lnTo>
                  <a:pt x="12192000" y="2764933"/>
                </a:lnTo>
                <a:lnTo>
                  <a:pt x="0" y="2764933"/>
                </a:lnTo>
                <a:lnTo>
                  <a:pt x="0" y="1894945"/>
                </a:lnTo>
                <a:lnTo>
                  <a:pt x="193477" y="1752103"/>
                </a:lnTo>
                <a:cubicBezTo>
                  <a:pt x="656035" y="1458466"/>
                  <a:pt x="1323975" y="1291183"/>
                  <a:pt x="1924050" y="1286420"/>
                </a:cubicBezTo>
                <a:cubicBezTo>
                  <a:pt x="2724150" y="1280070"/>
                  <a:pt x="3724275" y="2134145"/>
                  <a:pt x="4610101" y="2048420"/>
                </a:cubicBezTo>
                <a:cubicBezTo>
                  <a:pt x="5495926" y="1962695"/>
                  <a:pt x="6426201" y="880020"/>
                  <a:pt x="7239001" y="772070"/>
                </a:cubicBezTo>
                <a:cubicBezTo>
                  <a:pt x="8051800" y="664120"/>
                  <a:pt x="8623300" y="1534070"/>
                  <a:pt x="9486900" y="1400720"/>
                </a:cubicBezTo>
                <a:cubicBezTo>
                  <a:pt x="10242550" y="1284039"/>
                  <a:pt x="11204823" y="284956"/>
                  <a:pt x="12061050" y="3062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29" name="任意多边形: 形状 28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497205" y="1358900"/>
            <a:ext cx="10953750" cy="47091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This project delivers a professional-grade quantitative trading system integrating ML and options intelligence.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It demonstrates how: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Data engineering enables scale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ML enhances decision quality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Regime awareness improves robustness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r>
              <a:rPr lang="en-US" altLang="en-US" b="1">
                <a:solidFill>
                  <a:schemeClr val="bg1">
                    <a:alpha val="70000"/>
                  </a:schemeClr>
                </a:solidFill>
              </a:rPr>
              <a:t>The framework is scalable, extensible, and deployment-ready.</a:t>
            </a:r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  <a:p>
            <a:endParaRPr lang="en-US" altLang="en-US" b="1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画面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任意多边形: 形状 10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270250" y="2329180"/>
            <a:ext cx="7674610" cy="266890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1371600" lvl="3" indent="457200">
              <a:lnSpc>
                <a:spcPct val="125000"/>
              </a:lnSpc>
            </a:pPr>
            <a:r>
              <a:rPr lang="en-US" altLang="en-US" sz="6600" b="1">
                <a:solidFill>
                  <a:schemeClr val="bg1"/>
                </a:solidFill>
                <a:latin typeface="+mj-ea"/>
                <a:ea typeface="+mj-ea"/>
              </a:rPr>
              <a:t>ThankYou</a:t>
            </a:r>
            <a:endParaRPr lang="en-US" altLang="en-US" sz="6600" b="1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0" y="4859329"/>
            <a:ext cx="12192000" cy="1998671"/>
          </a:xfrm>
          <a:custGeom>
            <a:avLst/>
            <a:gdLst>
              <a:gd name="connsiteX0" fmla="*/ 1630417 w 12192000"/>
              <a:gd name="connsiteY0" fmla="*/ 231 h 1998671"/>
              <a:gd name="connsiteX1" fmla="*/ 2182761 w 12192000"/>
              <a:gd name="connsiteY1" fmla="*/ 13798 h 1998671"/>
              <a:gd name="connsiteX2" fmla="*/ 8347587 w 12192000"/>
              <a:gd name="connsiteY2" fmla="*/ 1311656 h 1998671"/>
              <a:gd name="connsiteX3" fmla="*/ 11959933 w 12192000"/>
              <a:gd name="connsiteY3" fmla="*/ 152381 h 1998671"/>
              <a:gd name="connsiteX4" fmla="*/ 12192000 w 12192000"/>
              <a:gd name="connsiteY4" fmla="*/ 52660 h 1998671"/>
              <a:gd name="connsiteX5" fmla="*/ 12192000 w 12192000"/>
              <a:gd name="connsiteY5" fmla="*/ 1998671 h 1998671"/>
              <a:gd name="connsiteX6" fmla="*/ 0 w 12192000"/>
              <a:gd name="connsiteY6" fmla="*/ 1998671 h 1998671"/>
              <a:gd name="connsiteX7" fmla="*/ 0 w 12192000"/>
              <a:gd name="connsiteY7" fmla="*/ 253303 h 1998671"/>
              <a:gd name="connsiteX8" fmla="*/ 97135 w 12192000"/>
              <a:gd name="connsiteY8" fmla="*/ 218378 h 1998671"/>
              <a:gd name="connsiteX9" fmla="*/ 1630417 w 12192000"/>
              <a:gd name="connsiteY9" fmla="*/ 231 h 1998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1998671">
                <a:moveTo>
                  <a:pt x="1630417" y="231"/>
                </a:moveTo>
                <a:cubicBezTo>
                  <a:pt x="1805295" y="-1104"/>
                  <a:pt x="1989189" y="3352"/>
                  <a:pt x="2182761" y="13798"/>
                </a:cubicBezTo>
                <a:cubicBezTo>
                  <a:pt x="3731342" y="97372"/>
                  <a:pt x="6410633" y="1390314"/>
                  <a:pt x="8347587" y="1311656"/>
                </a:cubicBezTo>
                <a:cubicBezTo>
                  <a:pt x="9558184" y="1262495"/>
                  <a:pt x="10828312" y="646826"/>
                  <a:pt x="11959933" y="152381"/>
                </a:cubicBezTo>
                <a:lnTo>
                  <a:pt x="12192000" y="52660"/>
                </a:lnTo>
                <a:lnTo>
                  <a:pt x="12192000" y="1998671"/>
                </a:lnTo>
                <a:lnTo>
                  <a:pt x="0" y="1998671"/>
                </a:lnTo>
                <a:lnTo>
                  <a:pt x="0" y="253303"/>
                </a:lnTo>
                <a:lnTo>
                  <a:pt x="97135" y="218378"/>
                </a:lnTo>
                <a:cubicBezTo>
                  <a:pt x="516719" y="80500"/>
                  <a:pt x="1018344" y="4902"/>
                  <a:pt x="1630417" y="23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64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>
            <a:off x="-751468" y="4624158"/>
            <a:ext cx="13265150" cy="1443581"/>
          </a:xfrm>
          <a:custGeom>
            <a:avLst/>
            <a:gdLst>
              <a:gd name="connsiteX0" fmla="*/ 0 w 13868400"/>
              <a:gd name="connsiteY0" fmla="*/ 269900 h 1232001"/>
              <a:gd name="connsiteX1" fmla="*/ 4114800 w 13868400"/>
              <a:gd name="connsiteY1" fmla="*/ 60350 h 1232001"/>
              <a:gd name="connsiteX2" fmla="*/ 9658350 w 13868400"/>
              <a:gd name="connsiteY2" fmla="*/ 1222400 h 1232001"/>
              <a:gd name="connsiteX3" fmla="*/ 13868400 w 13868400"/>
              <a:gd name="connsiteY3" fmla="*/ 517550 h 1232001"/>
              <a:gd name="connsiteX0-1" fmla="*/ 0 w 13868400"/>
              <a:gd name="connsiteY0-2" fmla="*/ 269900 h 1228332"/>
              <a:gd name="connsiteX1-3" fmla="*/ 4114800 w 13868400"/>
              <a:gd name="connsiteY1-4" fmla="*/ 60350 h 1228332"/>
              <a:gd name="connsiteX2-5" fmla="*/ 9658350 w 13868400"/>
              <a:gd name="connsiteY2-6" fmla="*/ 1222400 h 1228332"/>
              <a:gd name="connsiteX3-7" fmla="*/ 13868400 w 13868400"/>
              <a:gd name="connsiteY3-8" fmla="*/ 232172 h 1228332"/>
              <a:gd name="connsiteX0-9" fmla="*/ 0 w 13868400"/>
              <a:gd name="connsiteY0-10" fmla="*/ 269048 h 1215686"/>
              <a:gd name="connsiteX1-11" fmla="*/ 4114800 w 13868400"/>
              <a:gd name="connsiteY1-12" fmla="*/ 59498 h 1215686"/>
              <a:gd name="connsiteX2-13" fmla="*/ 9951861 w 13868400"/>
              <a:gd name="connsiteY2-14" fmla="*/ 1209657 h 1215686"/>
              <a:gd name="connsiteX3-15" fmla="*/ 13868400 w 13868400"/>
              <a:gd name="connsiteY3-16" fmla="*/ 231320 h 1215686"/>
              <a:gd name="connsiteX0-17" fmla="*/ 0 w 13868400"/>
              <a:gd name="connsiteY0-18" fmla="*/ 269048 h 1215686"/>
              <a:gd name="connsiteX1-19" fmla="*/ 4114800 w 13868400"/>
              <a:gd name="connsiteY1-20" fmla="*/ 59498 h 1215686"/>
              <a:gd name="connsiteX2-21" fmla="*/ 9725057 w 13868400"/>
              <a:gd name="connsiteY2-22" fmla="*/ 1209657 h 1215686"/>
              <a:gd name="connsiteX3-23" fmla="*/ 13868400 w 13868400"/>
              <a:gd name="connsiteY3-24" fmla="*/ 231320 h 1215686"/>
              <a:gd name="connsiteX0-25" fmla="*/ 0 w 13868400"/>
              <a:gd name="connsiteY0-26" fmla="*/ 340365 h 1287003"/>
              <a:gd name="connsiteX1-27" fmla="*/ 4008069 w 13868400"/>
              <a:gd name="connsiteY1-28" fmla="*/ 47579 h 1287003"/>
              <a:gd name="connsiteX2-29" fmla="*/ 9725057 w 13868400"/>
              <a:gd name="connsiteY2-30" fmla="*/ 1280974 h 1287003"/>
              <a:gd name="connsiteX3-31" fmla="*/ 13868400 w 13868400"/>
              <a:gd name="connsiteY3-32" fmla="*/ 302637 h 1287003"/>
              <a:gd name="connsiteX0-33" fmla="*/ 0 w 13241354"/>
              <a:gd name="connsiteY0-34" fmla="*/ 360002 h 1282858"/>
              <a:gd name="connsiteX1-35" fmla="*/ 3381023 w 13241354"/>
              <a:gd name="connsiteY1-36" fmla="*/ 43434 h 1282858"/>
              <a:gd name="connsiteX2-37" fmla="*/ 9098011 w 13241354"/>
              <a:gd name="connsiteY2-38" fmla="*/ 1276829 h 1282858"/>
              <a:gd name="connsiteX3-39" fmla="*/ 13241354 w 13241354"/>
              <a:gd name="connsiteY3-40" fmla="*/ 298492 h 1282858"/>
              <a:gd name="connsiteX0-41" fmla="*/ 0 w 13241354"/>
              <a:gd name="connsiteY0-42" fmla="*/ 374245 h 1297101"/>
              <a:gd name="connsiteX1-43" fmla="*/ 3381023 w 13241354"/>
              <a:gd name="connsiteY1-44" fmla="*/ 57677 h 1297101"/>
              <a:gd name="connsiteX2-45" fmla="*/ 9098011 w 13241354"/>
              <a:gd name="connsiteY2-46" fmla="*/ 1291072 h 1297101"/>
              <a:gd name="connsiteX3-47" fmla="*/ 13241354 w 13241354"/>
              <a:gd name="connsiteY3-48" fmla="*/ 312735 h 1297101"/>
              <a:gd name="connsiteX0-49" fmla="*/ 0 w 13201330"/>
              <a:gd name="connsiteY0-50" fmla="*/ 440673 h 1280293"/>
              <a:gd name="connsiteX1-51" fmla="*/ 3340999 w 13201330"/>
              <a:gd name="connsiteY1-52" fmla="*/ 40869 h 1280293"/>
              <a:gd name="connsiteX2-53" fmla="*/ 9057987 w 13201330"/>
              <a:gd name="connsiteY2-54" fmla="*/ 1274264 h 1280293"/>
              <a:gd name="connsiteX3-55" fmla="*/ 13201330 w 13201330"/>
              <a:gd name="connsiteY3-56" fmla="*/ 295927 h 1280293"/>
              <a:gd name="connsiteX0-57" fmla="*/ 0 w 13935108"/>
              <a:gd name="connsiteY0-58" fmla="*/ 513360 h 1350952"/>
              <a:gd name="connsiteX1-59" fmla="*/ 3340999 w 13935108"/>
              <a:gd name="connsiteY1-60" fmla="*/ 113556 h 1350952"/>
              <a:gd name="connsiteX2-61" fmla="*/ 9057987 w 13935108"/>
              <a:gd name="connsiteY2-62" fmla="*/ 1346951 h 1350952"/>
              <a:gd name="connsiteX3-63" fmla="*/ 13935108 w 13935108"/>
              <a:gd name="connsiteY3-64" fmla="*/ 0 h 1350952"/>
              <a:gd name="connsiteX0-65" fmla="*/ 0 w 13935108"/>
              <a:gd name="connsiteY0-66" fmla="*/ 513360 h 1351600"/>
              <a:gd name="connsiteX1-67" fmla="*/ 3340999 w 13935108"/>
              <a:gd name="connsiteY1-68" fmla="*/ 113556 h 1351600"/>
              <a:gd name="connsiteX2-69" fmla="*/ 9057987 w 13935108"/>
              <a:gd name="connsiteY2-70" fmla="*/ 1346951 h 1351600"/>
              <a:gd name="connsiteX3-71" fmla="*/ 13935108 w 13935108"/>
              <a:gd name="connsiteY3-72" fmla="*/ 0 h 13516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3935108" h="1351600">
                <a:moveTo>
                  <a:pt x="0" y="513360"/>
                </a:moveTo>
                <a:cubicBezTo>
                  <a:pt x="1092440" y="210302"/>
                  <a:pt x="1831335" y="-25376"/>
                  <a:pt x="3340999" y="113556"/>
                </a:cubicBezTo>
                <a:cubicBezTo>
                  <a:pt x="4850663" y="252488"/>
                  <a:pt x="7432387" y="1270751"/>
                  <a:pt x="9057987" y="1346951"/>
                </a:cubicBezTo>
                <a:cubicBezTo>
                  <a:pt x="10683587" y="1423151"/>
                  <a:pt x="12589517" y="545106"/>
                  <a:pt x="13935108" y="0"/>
                </a:cubicBezTo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lumMod val="50000"/>
                    <a:alpha val="0"/>
                  </a:schemeClr>
                </a:gs>
                <a:gs pos="50000">
                  <a:schemeClr val="bg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/>
        </p:nvSpPr>
        <p:spPr>
          <a:xfrm>
            <a:off x="0" y="4093067"/>
            <a:ext cx="12192000" cy="2764933"/>
          </a:xfrm>
          <a:custGeom>
            <a:avLst/>
            <a:gdLst>
              <a:gd name="connsiteX0" fmla="*/ 12192000 w 12192000"/>
              <a:gd name="connsiteY0" fmla="*/ 0 h 2764933"/>
              <a:gd name="connsiteX1" fmla="*/ 12192000 w 12192000"/>
              <a:gd name="connsiteY1" fmla="*/ 2764933 h 2764933"/>
              <a:gd name="connsiteX2" fmla="*/ 0 w 12192000"/>
              <a:gd name="connsiteY2" fmla="*/ 2764933 h 2764933"/>
              <a:gd name="connsiteX3" fmla="*/ 0 w 12192000"/>
              <a:gd name="connsiteY3" fmla="*/ 1894945 h 2764933"/>
              <a:gd name="connsiteX4" fmla="*/ 193477 w 12192000"/>
              <a:gd name="connsiteY4" fmla="*/ 1752103 h 2764933"/>
              <a:gd name="connsiteX5" fmla="*/ 1924050 w 12192000"/>
              <a:gd name="connsiteY5" fmla="*/ 1286420 h 2764933"/>
              <a:gd name="connsiteX6" fmla="*/ 4610101 w 12192000"/>
              <a:gd name="connsiteY6" fmla="*/ 2048420 h 2764933"/>
              <a:gd name="connsiteX7" fmla="*/ 7239001 w 12192000"/>
              <a:gd name="connsiteY7" fmla="*/ 772070 h 2764933"/>
              <a:gd name="connsiteX8" fmla="*/ 9486900 w 12192000"/>
              <a:gd name="connsiteY8" fmla="*/ 1400720 h 2764933"/>
              <a:gd name="connsiteX9" fmla="*/ 12061050 w 12192000"/>
              <a:gd name="connsiteY9" fmla="*/ 30627 h 276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2764933">
                <a:moveTo>
                  <a:pt x="12192000" y="0"/>
                </a:moveTo>
                <a:lnTo>
                  <a:pt x="12192000" y="2764933"/>
                </a:lnTo>
                <a:lnTo>
                  <a:pt x="0" y="2764933"/>
                </a:lnTo>
                <a:lnTo>
                  <a:pt x="0" y="1894945"/>
                </a:lnTo>
                <a:lnTo>
                  <a:pt x="193477" y="1752103"/>
                </a:lnTo>
                <a:cubicBezTo>
                  <a:pt x="656035" y="1458466"/>
                  <a:pt x="1323975" y="1291183"/>
                  <a:pt x="1924050" y="1286420"/>
                </a:cubicBezTo>
                <a:cubicBezTo>
                  <a:pt x="2724150" y="1280070"/>
                  <a:pt x="3724275" y="2134145"/>
                  <a:pt x="4610101" y="2048420"/>
                </a:cubicBezTo>
                <a:cubicBezTo>
                  <a:pt x="5495926" y="1962695"/>
                  <a:pt x="6426201" y="880020"/>
                  <a:pt x="7239001" y="772070"/>
                </a:cubicBezTo>
                <a:cubicBezTo>
                  <a:pt x="8051800" y="664120"/>
                  <a:pt x="8623300" y="1534070"/>
                  <a:pt x="9486900" y="1400720"/>
                </a:cubicBezTo>
                <a:cubicBezTo>
                  <a:pt x="10242550" y="1284039"/>
                  <a:pt x="11204823" y="284956"/>
                  <a:pt x="12061050" y="3062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屏幕上有字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任意多边形: 形状 7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0" name="任意多边形: 形状 9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193994" y="2030761"/>
            <a:ext cx="3432464" cy="3432464"/>
            <a:chOff x="1193994" y="2226220"/>
            <a:chExt cx="3432464" cy="3432464"/>
          </a:xfrm>
        </p:grpSpPr>
        <p:sp>
          <p:nvSpPr>
            <p:cNvPr id="22" name="椭圆 21"/>
            <p:cNvSpPr/>
            <p:nvPr/>
          </p:nvSpPr>
          <p:spPr>
            <a:xfrm rot="18669347">
              <a:off x="1193994" y="2226220"/>
              <a:ext cx="3432464" cy="343246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14400000">
              <a:off x="1214576" y="2246802"/>
              <a:ext cx="3391300" cy="3391300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826770" y="232410"/>
            <a:ext cx="81013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en-US" altLang="zh-CN" sz="5400" dirty="0"/>
              <a:t>Executive Summary</a:t>
            </a:r>
            <a:endParaRPr lang="en-US" altLang="zh-CN" sz="5400" dirty="0"/>
          </a:p>
        </p:txBody>
      </p:sp>
      <p:cxnSp>
        <p:nvCxnSpPr>
          <p:cNvPr id="31" name="直接连接符 30"/>
          <p:cNvCxnSpPr/>
          <p:nvPr/>
        </p:nvCxnSpPr>
        <p:spPr>
          <a:xfrm>
            <a:off x="4588928" y="4389953"/>
            <a:ext cx="6761699" cy="0"/>
          </a:xfrm>
          <a:prstGeom prst="line">
            <a:avLst/>
          </a:prstGeom>
          <a:noFill/>
          <a:ln w="63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矩形: 圆角 32"/>
          <p:cNvSpPr/>
          <p:nvPr/>
        </p:nvSpPr>
        <p:spPr>
          <a:xfrm>
            <a:off x="4500028" y="4389953"/>
            <a:ext cx="5083406" cy="16034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50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379730" y="1405255"/>
            <a:ext cx="11590020" cy="52819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r>
              <a:rPr lang="en-US" altLang="en-US"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This project presents an end-to-end quantitative trading system designed to exploit inefficiencies in financial markets using machine learning and options-derived signals.</a:t>
            </a: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r>
              <a:rPr lang="en-US" altLang="en-US"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The system integrates historical price data, options Greeks, and volatility metrics to build a data-driven strategy. Market regimes are identified to dynamically adapt trading behavior.</a:t>
            </a: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r>
              <a:rPr lang="en-US" altLang="en-US"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Backtesting results indicate improved risk-adjusted returns, reduced drawdowns, and enhanced trade consistency compared to traditional rule-based approaches.</a:t>
            </a: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marL="342900" indent="-342900">
              <a:lnSpc>
                <a:spcPct val="125000"/>
              </a:lnSpc>
              <a:buFont typeface="Wingdings" panose="05000000000000000000" charset="0"/>
              <a:buChar char="§"/>
            </a:pP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 indent="0">
              <a:lnSpc>
                <a:spcPct val="125000"/>
              </a:lnSpc>
              <a:buFont typeface="Wingdings" panose="05000000000000000000" charset="0"/>
              <a:buNone/>
            </a:pPr>
            <a:endParaRPr lang="en-US" altLang="en-US" sz="24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37" name="组合 36"/>
          <p:cNvGrpSpPr/>
          <p:nvPr/>
        </p:nvGrpSpPr>
        <p:grpSpPr>
          <a:xfrm flipV="1">
            <a:off x="5320155" y="5620384"/>
            <a:ext cx="6871845" cy="1237616"/>
            <a:chOff x="5320156" y="0"/>
            <a:chExt cx="6871845" cy="1237616"/>
          </a:xfrm>
        </p:grpSpPr>
        <p:sp>
          <p:nvSpPr>
            <p:cNvPr id="38" name="任意多边形: 形状 37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Project Objective</a:t>
            </a:r>
            <a:endParaRPr lang="en-US" altLang="zh-CN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35" name="macbook pro ope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87491" y="1111646"/>
            <a:ext cx="7110589" cy="62470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39" name="Group 1247"/>
          <p:cNvGrpSpPr/>
          <p:nvPr>
            <p:custDataLst>
              <p:tags r:id="rId4"/>
            </p:custDataLst>
          </p:nvPr>
        </p:nvGrpSpPr>
        <p:grpSpPr>
          <a:xfrm>
            <a:off x="3169609" y="1713276"/>
            <a:ext cx="741238" cy="722653"/>
            <a:chOff x="17512" y="0"/>
            <a:chExt cx="1361974" cy="1327826"/>
          </a:xfrm>
        </p:grpSpPr>
        <p:sp>
          <p:nvSpPr>
            <p:cNvPr id="40" name="Shape 1244"/>
            <p:cNvSpPr/>
            <p:nvPr>
              <p:custDataLst>
                <p:tags r:id="rId5"/>
              </p:custDataLst>
            </p:nvPr>
          </p:nvSpPr>
          <p:spPr>
            <a:xfrm>
              <a:off x="17512" y="0"/>
              <a:ext cx="1361976" cy="1327827"/>
            </a:xfrm>
            <a:prstGeom prst="heptagon">
              <a:avLst/>
            </a:prstGeom>
            <a:gradFill flip="none" rotWithShape="1">
              <a:gsLst>
                <a:gs pos="0">
                  <a:srgbClr val="AB1942"/>
                </a:gs>
                <a:gs pos="100000">
                  <a:srgbClr val="FF4C00"/>
                </a:gs>
              </a:gsLst>
              <a:lin ang="19657914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41" name="Shape 1245"/>
            <p:cNvSpPr/>
            <p:nvPr>
              <p:custDataLst>
                <p:tags r:id="rId6"/>
              </p:custDataLst>
            </p:nvPr>
          </p:nvSpPr>
          <p:spPr>
            <a:xfrm>
              <a:off x="106924" y="87169"/>
              <a:ext cx="1183152" cy="1153487"/>
            </a:xfrm>
            <a:prstGeom prst="heptagon">
              <a:avLst/>
            </a:prstGeom>
            <a:solidFill>
              <a:srgbClr val="1E20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42" name="Shape 1246"/>
            <p:cNvSpPr/>
            <p:nvPr>
              <p:custDataLst>
                <p:tags r:id="rId7"/>
              </p:custDataLst>
            </p:nvPr>
          </p:nvSpPr>
          <p:spPr>
            <a:xfrm>
              <a:off x="528178" y="497477"/>
              <a:ext cx="340644" cy="332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3878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</p:grpSp>
      <p:grpSp>
        <p:nvGrpSpPr>
          <p:cNvPr id="43" name="Group 1251"/>
          <p:cNvGrpSpPr/>
          <p:nvPr>
            <p:custDataLst>
              <p:tags r:id="rId8"/>
            </p:custDataLst>
          </p:nvPr>
        </p:nvGrpSpPr>
        <p:grpSpPr>
          <a:xfrm>
            <a:off x="5322884" y="1713276"/>
            <a:ext cx="741238" cy="722653"/>
            <a:chOff x="17512" y="0"/>
            <a:chExt cx="1361974" cy="1327826"/>
          </a:xfrm>
        </p:grpSpPr>
        <p:sp>
          <p:nvSpPr>
            <p:cNvPr id="44" name="Shape 1248"/>
            <p:cNvSpPr/>
            <p:nvPr>
              <p:custDataLst>
                <p:tags r:id="rId9"/>
              </p:custDataLst>
            </p:nvPr>
          </p:nvSpPr>
          <p:spPr>
            <a:xfrm>
              <a:off x="17512" y="0"/>
              <a:ext cx="1361976" cy="1327827"/>
            </a:xfrm>
            <a:prstGeom prst="heptagon">
              <a:avLst/>
            </a:prstGeom>
            <a:gradFill flip="none" rotWithShape="1">
              <a:gsLst>
                <a:gs pos="0">
                  <a:srgbClr val="AB1942"/>
                </a:gs>
                <a:gs pos="100000">
                  <a:srgbClr val="FF4C00"/>
                </a:gs>
              </a:gsLst>
              <a:lin ang="19657914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45" name="Shape 1249"/>
            <p:cNvSpPr/>
            <p:nvPr>
              <p:custDataLst>
                <p:tags r:id="rId10"/>
              </p:custDataLst>
            </p:nvPr>
          </p:nvSpPr>
          <p:spPr>
            <a:xfrm>
              <a:off x="106924" y="87169"/>
              <a:ext cx="1183152" cy="1153487"/>
            </a:xfrm>
            <a:prstGeom prst="heptagon">
              <a:avLst/>
            </a:prstGeom>
            <a:solidFill>
              <a:srgbClr val="1E20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46" name="Shape 1250"/>
            <p:cNvSpPr/>
            <p:nvPr>
              <p:custDataLst>
                <p:tags r:id="rId11"/>
              </p:custDataLst>
            </p:nvPr>
          </p:nvSpPr>
          <p:spPr>
            <a:xfrm>
              <a:off x="528177" y="530904"/>
              <a:ext cx="340644" cy="278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3878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</p:grpSp>
      <p:grpSp>
        <p:nvGrpSpPr>
          <p:cNvPr id="47" name="Group 1255"/>
          <p:cNvGrpSpPr/>
          <p:nvPr>
            <p:custDataLst>
              <p:tags r:id="rId12"/>
            </p:custDataLst>
          </p:nvPr>
        </p:nvGrpSpPr>
        <p:grpSpPr>
          <a:xfrm>
            <a:off x="9629437" y="1713276"/>
            <a:ext cx="741238" cy="722653"/>
            <a:chOff x="17512" y="0"/>
            <a:chExt cx="1361974" cy="1327826"/>
          </a:xfrm>
        </p:grpSpPr>
        <p:sp>
          <p:nvSpPr>
            <p:cNvPr id="48" name="Shape 1252"/>
            <p:cNvSpPr/>
            <p:nvPr>
              <p:custDataLst>
                <p:tags r:id="rId13"/>
              </p:custDataLst>
            </p:nvPr>
          </p:nvSpPr>
          <p:spPr>
            <a:xfrm>
              <a:off x="17512" y="0"/>
              <a:ext cx="1361976" cy="1327827"/>
            </a:xfrm>
            <a:prstGeom prst="heptagon">
              <a:avLst/>
            </a:prstGeom>
            <a:gradFill flip="none" rotWithShape="1">
              <a:gsLst>
                <a:gs pos="0">
                  <a:srgbClr val="AB1942"/>
                </a:gs>
                <a:gs pos="100000">
                  <a:srgbClr val="FF4C00"/>
                </a:gs>
              </a:gsLst>
              <a:lin ang="19657914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49" name="Shape 1253"/>
            <p:cNvSpPr/>
            <p:nvPr>
              <p:custDataLst>
                <p:tags r:id="rId14"/>
              </p:custDataLst>
            </p:nvPr>
          </p:nvSpPr>
          <p:spPr>
            <a:xfrm>
              <a:off x="106924" y="87169"/>
              <a:ext cx="1183151" cy="1153487"/>
            </a:xfrm>
            <a:prstGeom prst="heptagon">
              <a:avLst/>
            </a:prstGeom>
            <a:solidFill>
              <a:srgbClr val="1E20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50" name="Shape 1254"/>
            <p:cNvSpPr/>
            <p:nvPr>
              <p:custDataLst>
                <p:tags r:id="rId15"/>
              </p:custDataLst>
            </p:nvPr>
          </p:nvSpPr>
          <p:spPr>
            <a:xfrm>
              <a:off x="528177" y="509030"/>
              <a:ext cx="340644" cy="309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44" extrusionOk="0">
                  <a:moveTo>
                    <a:pt x="20618" y="7406"/>
                  </a:moveTo>
                  <a:lnTo>
                    <a:pt x="13580" y="7406"/>
                  </a:lnTo>
                  <a:cubicBezTo>
                    <a:pt x="13156" y="6803"/>
                    <a:pt x="12718" y="6095"/>
                    <a:pt x="12319" y="5293"/>
                  </a:cubicBezTo>
                  <a:lnTo>
                    <a:pt x="20618" y="5293"/>
                  </a:lnTo>
                  <a:cubicBezTo>
                    <a:pt x="20618" y="5293"/>
                    <a:pt x="20618" y="7406"/>
                    <a:pt x="20618" y="7406"/>
                  </a:cubicBezTo>
                  <a:close/>
                  <a:moveTo>
                    <a:pt x="19636" y="13747"/>
                  </a:moveTo>
                  <a:lnTo>
                    <a:pt x="11291" y="13747"/>
                  </a:lnTo>
                  <a:lnTo>
                    <a:pt x="11291" y="8463"/>
                  </a:lnTo>
                  <a:lnTo>
                    <a:pt x="13090" y="8463"/>
                  </a:lnTo>
                  <a:cubicBezTo>
                    <a:pt x="14022" y="9712"/>
                    <a:pt x="14815" y="10437"/>
                    <a:pt x="14882" y="10497"/>
                  </a:cubicBezTo>
                  <a:cubicBezTo>
                    <a:pt x="15009" y="10610"/>
                    <a:pt x="15174" y="10644"/>
                    <a:pt x="15323" y="10601"/>
                  </a:cubicBezTo>
                  <a:cubicBezTo>
                    <a:pt x="15418" y="10574"/>
                    <a:pt x="15505" y="10516"/>
                    <a:pt x="15573" y="10429"/>
                  </a:cubicBezTo>
                  <a:cubicBezTo>
                    <a:pt x="15746" y="10205"/>
                    <a:pt x="15718" y="9871"/>
                    <a:pt x="15510" y="9684"/>
                  </a:cubicBezTo>
                  <a:cubicBezTo>
                    <a:pt x="15498" y="9674"/>
                    <a:pt x="15023" y="9238"/>
                    <a:pt x="14383" y="8463"/>
                  </a:cubicBezTo>
                  <a:lnTo>
                    <a:pt x="19636" y="8463"/>
                  </a:lnTo>
                  <a:cubicBezTo>
                    <a:pt x="19636" y="8463"/>
                    <a:pt x="19636" y="13747"/>
                    <a:pt x="19636" y="13747"/>
                  </a:cubicBezTo>
                  <a:close/>
                  <a:moveTo>
                    <a:pt x="19636" y="20087"/>
                  </a:moveTo>
                  <a:lnTo>
                    <a:pt x="11291" y="20087"/>
                  </a:lnTo>
                  <a:lnTo>
                    <a:pt x="11291" y="14803"/>
                  </a:lnTo>
                  <a:lnTo>
                    <a:pt x="19636" y="14803"/>
                  </a:lnTo>
                  <a:cubicBezTo>
                    <a:pt x="19636" y="14803"/>
                    <a:pt x="19636" y="20087"/>
                    <a:pt x="19636" y="20087"/>
                  </a:cubicBezTo>
                  <a:close/>
                  <a:moveTo>
                    <a:pt x="11291" y="5461"/>
                  </a:moveTo>
                  <a:cubicBezTo>
                    <a:pt x="11626" y="6178"/>
                    <a:pt x="11991" y="6828"/>
                    <a:pt x="12360" y="7406"/>
                  </a:cubicBezTo>
                  <a:lnTo>
                    <a:pt x="11291" y="7406"/>
                  </a:lnTo>
                  <a:cubicBezTo>
                    <a:pt x="11291" y="7406"/>
                    <a:pt x="11291" y="5461"/>
                    <a:pt x="11291" y="5461"/>
                  </a:cubicBezTo>
                  <a:close/>
                  <a:moveTo>
                    <a:pt x="12871" y="1481"/>
                  </a:moveTo>
                  <a:cubicBezTo>
                    <a:pt x="14045" y="751"/>
                    <a:pt x="15436" y="979"/>
                    <a:pt x="15979" y="1990"/>
                  </a:cubicBezTo>
                  <a:cubicBezTo>
                    <a:pt x="16343" y="2668"/>
                    <a:pt x="16223" y="3523"/>
                    <a:pt x="15755" y="4236"/>
                  </a:cubicBezTo>
                  <a:lnTo>
                    <a:pt x="11845" y="4236"/>
                  </a:lnTo>
                  <a:cubicBezTo>
                    <a:pt x="11740" y="3975"/>
                    <a:pt x="11641" y="3708"/>
                    <a:pt x="11550" y="3432"/>
                  </a:cubicBezTo>
                  <a:cubicBezTo>
                    <a:pt x="11653" y="2691"/>
                    <a:pt x="12120" y="1947"/>
                    <a:pt x="12871" y="1481"/>
                  </a:cubicBezTo>
                  <a:moveTo>
                    <a:pt x="10309" y="7406"/>
                  </a:moveTo>
                  <a:lnTo>
                    <a:pt x="9224" y="7406"/>
                  </a:lnTo>
                  <a:cubicBezTo>
                    <a:pt x="9600" y="6819"/>
                    <a:pt x="9970" y="6158"/>
                    <a:pt x="10309" y="5429"/>
                  </a:cubicBezTo>
                  <a:cubicBezTo>
                    <a:pt x="10309" y="5429"/>
                    <a:pt x="10309" y="7406"/>
                    <a:pt x="10309" y="7406"/>
                  </a:cubicBezTo>
                  <a:close/>
                  <a:moveTo>
                    <a:pt x="10309" y="13747"/>
                  </a:moveTo>
                  <a:lnTo>
                    <a:pt x="1964" y="13747"/>
                  </a:lnTo>
                  <a:lnTo>
                    <a:pt x="1964" y="8463"/>
                  </a:lnTo>
                  <a:lnTo>
                    <a:pt x="7202" y="8463"/>
                  </a:lnTo>
                  <a:cubicBezTo>
                    <a:pt x="6563" y="9238"/>
                    <a:pt x="6087" y="9674"/>
                    <a:pt x="6075" y="9684"/>
                  </a:cubicBezTo>
                  <a:cubicBezTo>
                    <a:pt x="5867" y="9871"/>
                    <a:pt x="5839" y="10205"/>
                    <a:pt x="6012" y="10429"/>
                  </a:cubicBezTo>
                  <a:cubicBezTo>
                    <a:pt x="6080" y="10516"/>
                    <a:pt x="6167" y="10574"/>
                    <a:pt x="6261" y="10601"/>
                  </a:cubicBezTo>
                  <a:cubicBezTo>
                    <a:pt x="6411" y="10644"/>
                    <a:pt x="6575" y="10610"/>
                    <a:pt x="6703" y="10497"/>
                  </a:cubicBezTo>
                  <a:cubicBezTo>
                    <a:pt x="6770" y="10437"/>
                    <a:pt x="7563" y="9712"/>
                    <a:pt x="8495" y="8463"/>
                  </a:cubicBezTo>
                  <a:lnTo>
                    <a:pt x="10309" y="8463"/>
                  </a:lnTo>
                  <a:cubicBezTo>
                    <a:pt x="10309" y="8463"/>
                    <a:pt x="10309" y="13747"/>
                    <a:pt x="10309" y="13747"/>
                  </a:cubicBezTo>
                  <a:close/>
                  <a:moveTo>
                    <a:pt x="10309" y="20087"/>
                  </a:moveTo>
                  <a:lnTo>
                    <a:pt x="1964" y="20087"/>
                  </a:lnTo>
                  <a:lnTo>
                    <a:pt x="1964" y="14803"/>
                  </a:lnTo>
                  <a:lnTo>
                    <a:pt x="10309" y="14803"/>
                  </a:lnTo>
                  <a:cubicBezTo>
                    <a:pt x="10309" y="14803"/>
                    <a:pt x="10309" y="20087"/>
                    <a:pt x="10309" y="20087"/>
                  </a:cubicBezTo>
                  <a:close/>
                  <a:moveTo>
                    <a:pt x="982" y="7406"/>
                  </a:moveTo>
                  <a:lnTo>
                    <a:pt x="982" y="5293"/>
                  </a:lnTo>
                  <a:lnTo>
                    <a:pt x="9266" y="5293"/>
                  </a:lnTo>
                  <a:cubicBezTo>
                    <a:pt x="8867" y="6095"/>
                    <a:pt x="8429" y="6803"/>
                    <a:pt x="8005" y="7406"/>
                  </a:cubicBezTo>
                  <a:cubicBezTo>
                    <a:pt x="8005" y="7406"/>
                    <a:pt x="982" y="7406"/>
                    <a:pt x="982" y="7406"/>
                  </a:cubicBezTo>
                  <a:close/>
                  <a:moveTo>
                    <a:pt x="5606" y="1990"/>
                  </a:moveTo>
                  <a:cubicBezTo>
                    <a:pt x="6148" y="980"/>
                    <a:pt x="7540" y="751"/>
                    <a:pt x="8714" y="1481"/>
                  </a:cubicBezTo>
                  <a:cubicBezTo>
                    <a:pt x="9465" y="1948"/>
                    <a:pt x="9931" y="2692"/>
                    <a:pt x="10035" y="3433"/>
                  </a:cubicBezTo>
                  <a:cubicBezTo>
                    <a:pt x="9944" y="3708"/>
                    <a:pt x="9845" y="3975"/>
                    <a:pt x="9740" y="4236"/>
                  </a:cubicBezTo>
                  <a:lnTo>
                    <a:pt x="5830" y="4236"/>
                  </a:lnTo>
                  <a:cubicBezTo>
                    <a:pt x="5362" y="3523"/>
                    <a:pt x="5242" y="2668"/>
                    <a:pt x="5606" y="1990"/>
                  </a:cubicBezTo>
                  <a:moveTo>
                    <a:pt x="20618" y="4236"/>
                  </a:moveTo>
                  <a:lnTo>
                    <a:pt x="16874" y="4236"/>
                  </a:lnTo>
                  <a:cubicBezTo>
                    <a:pt x="17259" y="3325"/>
                    <a:pt x="17284" y="2310"/>
                    <a:pt x="16829" y="1461"/>
                  </a:cubicBezTo>
                  <a:cubicBezTo>
                    <a:pt x="16015" y="-54"/>
                    <a:pt x="14024" y="-456"/>
                    <a:pt x="12380" y="565"/>
                  </a:cubicBezTo>
                  <a:cubicBezTo>
                    <a:pt x="11747" y="959"/>
                    <a:pt x="11277" y="1511"/>
                    <a:pt x="10965" y="2122"/>
                  </a:cubicBezTo>
                  <a:cubicBezTo>
                    <a:pt x="10949" y="2115"/>
                    <a:pt x="10937" y="2103"/>
                    <a:pt x="10920" y="2098"/>
                  </a:cubicBezTo>
                  <a:cubicBezTo>
                    <a:pt x="10909" y="2095"/>
                    <a:pt x="10899" y="2097"/>
                    <a:pt x="10888" y="2095"/>
                  </a:cubicBezTo>
                  <a:cubicBezTo>
                    <a:pt x="10861" y="2089"/>
                    <a:pt x="10834" y="2089"/>
                    <a:pt x="10806" y="2088"/>
                  </a:cubicBezTo>
                  <a:cubicBezTo>
                    <a:pt x="10782" y="2089"/>
                    <a:pt x="10759" y="2089"/>
                    <a:pt x="10735" y="2093"/>
                  </a:cubicBezTo>
                  <a:cubicBezTo>
                    <a:pt x="10712" y="2096"/>
                    <a:pt x="10689" y="2090"/>
                    <a:pt x="10665" y="2098"/>
                  </a:cubicBezTo>
                  <a:cubicBezTo>
                    <a:pt x="10648" y="2103"/>
                    <a:pt x="10636" y="2115"/>
                    <a:pt x="10620" y="2122"/>
                  </a:cubicBezTo>
                  <a:cubicBezTo>
                    <a:pt x="10307" y="1511"/>
                    <a:pt x="9837" y="959"/>
                    <a:pt x="9205" y="566"/>
                  </a:cubicBezTo>
                  <a:cubicBezTo>
                    <a:pt x="7561" y="-456"/>
                    <a:pt x="5569" y="-54"/>
                    <a:pt x="4755" y="1461"/>
                  </a:cubicBezTo>
                  <a:cubicBezTo>
                    <a:pt x="4301" y="2310"/>
                    <a:pt x="4325" y="3325"/>
                    <a:pt x="4711" y="4236"/>
                  </a:cubicBezTo>
                  <a:lnTo>
                    <a:pt x="982" y="4236"/>
                  </a:lnTo>
                  <a:cubicBezTo>
                    <a:pt x="440" y="4236"/>
                    <a:pt x="0" y="4709"/>
                    <a:pt x="0" y="5293"/>
                  </a:cubicBezTo>
                  <a:lnTo>
                    <a:pt x="0" y="7406"/>
                  </a:lnTo>
                  <a:cubicBezTo>
                    <a:pt x="0" y="7990"/>
                    <a:pt x="440" y="8463"/>
                    <a:pt x="982" y="8463"/>
                  </a:cubicBezTo>
                  <a:lnTo>
                    <a:pt x="982" y="20087"/>
                  </a:lnTo>
                  <a:cubicBezTo>
                    <a:pt x="982" y="20671"/>
                    <a:pt x="1422" y="21144"/>
                    <a:pt x="1964" y="21144"/>
                  </a:cubicBezTo>
                  <a:lnTo>
                    <a:pt x="19636" y="21144"/>
                  </a:lnTo>
                  <a:cubicBezTo>
                    <a:pt x="20178" y="21144"/>
                    <a:pt x="20618" y="20671"/>
                    <a:pt x="20618" y="20087"/>
                  </a:cubicBezTo>
                  <a:lnTo>
                    <a:pt x="20618" y="8463"/>
                  </a:lnTo>
                  <a:cubicBezTo>
                    <a:pt x="21160" y="8463"/>
                    <a:pt x="21600" y="7990"/>
                    <a:pt x="21600" y="7406"/>
                  </a:cubicBezTo>
                  <a:lnTo>
                    <a:pt x="21600" y="5293"/>
                  </a:lnTo>
                  <a:cubicBezTo>
                    <a:pt x="21600" y="4709"/>
                    <a:pt x="21160" y="4236"/>
                    <a:pt x="20618" y="42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3878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</p:grpSp>
      <p:grpSp>
        <p:nvGrpSpPr>
          <p:cNvPr id="51" name="Group 1259"/>
          <p:cNvGrpSpPr/>
          <p:nvPr>
            <p:custDataLst>
              <p:tags r:id="rId16"/>
            </p:custDataLst>
          </p:nvPr>
        </p:nvGrpSpPr>
        <p:grpSpPr>
          <a:xfrm>
            <a:off x="7476159" y="1713276"/>
            <a:ext cx="741238" cy="722653"/>
            <a:chOff x="17512" y="0"/>
            <a:chExt cx="1361974" cy="1327826"/>
          </a:xfrm>
        </p:grpSpPr>
        <p:sp>
          <p:nvSpPr>
            <p:cNvPr id="52" name="Shape 1256"/>
            <p:cNvSpPr/>
            <p:nvPr>
              <p:custDataLst>
                <p:tags r:id="rId17"/>
              </p:custDataLst>
            </p:nvPr>
          </p:nvSpPr>
          <p:spPr>
            <a:xfrm>
              <a:off x="17512" y="0"/>
              <a:ext cx="1361976" cy="1327827"/>
            </a:xfrm>
            <a:prstGeom prst="heptagon">
              <a:avLst/>
            </a:prstGeom>
            <a:gradFill flip="none" rotWithShape="1">
              <a:gsLst>
                <a:gs pos="0">
                  <a:srgbClr val="AB1942"/>
                </a:gs>
                <a:gs pos="100000">
                  <a:srgbClr val="FF4C00"/>
                </a:gs>
              </a:gsLst>
              <a:lin ang="19657914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53" name="Shape 1257"/>
            <p:cNvSpPr/>
            <p:nvPr>
              <p:custDataLst>
                <p:tags r:id="rId18"/>
              </p:custDataLst>
            </p:nvPr>
          </p:nvSpPr>
          <p:spPr>
            <a:xfrm>
              <a:off x="106925" y="87169"/>
              <a:ext cx="1183151" cy="1153487"/>
            </a:xfrm>
            <a:prstGeom prst="heptagon">
              <a:avLst/>
            </a:prstGeom>
            <a:solidFill>
              <a:srgbClr val="1E20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/>
          </p:txBody>
        </p:sp>
        <p:sp>
          <p:nvSpPr>
            <p:cNvPr id="54" name="Shape 1258"/>
            <p:cNvSpPr/>
            <p:nvPr>
              <p:custDataLst>
                <p:tags r:id="rId19"/>
              </p:custDataLst>
            </p:nvPr>
          </p:nvSpPr>
          <p:spPr>
            <a:xfrm>
              <a:off x="528178" y="489732"/>
              <a:ext cx="340644" cy="340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438785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</a:p>
          </p:txBody>
        </p:sp>
      </p:grpSp>
      <p:cxnSp>
        <p:nvCxnSpPr>
          <p:cNvPr id="57" name="直接连接符 56"/>
          <p:cNvCxnSpPr/>
          <p:nvPr>
            <p:custDataLst>
              <p:tags r:id="rId20"/>
            </p:custDataLst>
          </p:nvPr>
        </p:nvCxnSpPr>
        <p:spPr>
          <a:xfrm>
            <a:off x="4244631" y="2074602"/>
            <a:ext cx="744469" cy="0"/>
          </a:xfrm>
          <a:prstGeom prst="line">
            <a:avLst/>
          </a:prstGeom>
          <a:ln w="12700">
            <a:solidFill>
              <a:srgbClr val="B9C6D1"/>
            </a:solidFill>
            <a:custDash>
              <a:ds d="200000" sp="200000"/>
            </a:custDash>
            <a:miter lim="400000"/>
            <a:headEnd type="oval"/>
            <a:tailEnd type="oval"/>
          </a:ln>
        </p:spPr>
      </p:cxnSp>
      <p:cxnSp>
        <p:nvCxnSpPr>
          <p:cNvPr id="59" name="直接连接符 58"/>
          <p:cNvCxnSpPr/>
          <p:nvPr>
            <p:custDataLst>
              <p:tags r:id="rId21"/>
            </p:custDataLst>
          </p:nvPr>
        </p:nvCxnSpPr>
        <p:spPr>
          <a:xfrm>
            <a:off x="6397906" y="2074602"/>
            <a:ext cx="744469" cy="0"/>
          </a:xfrm>
          <a:prstGeom prst="line">
            <a:avLst/>
          </a:prstGeom>
          <a:ln w="12700">
            <a:solidFill>
              <a:srgbClr val="B9C6D1"/>
            </a:solidFill>
            <a:custDash>
              <a:ds d="200000" sp="200000"/>
            </a:custDash>
            <a:miter lim="400000"/>
            <a:headEnd type="oval"/>
            <a:tailEnd type="oval"/>
          </a:ln>
        </p:spPr>
      </p:cxnSp>
      <p:cxnSp>
        <p:nvCxnSpPr>
          <p:cNvPr id="60" name="直接连接符 59"/>
          <p:cNvCxnSpPr/>
          <p:nvPr>
            <p:custDataLst>
              <p:tags r:id="rId22"/>
            </p:custDataLst>
          </p:nvPr>
        </p:nvCxnSpPr>
        <p:spPr>
          <a:xfrm>
            <a:off x="8551181" y="2074602"/>
            <a:ext cx="744469" cy="0"/>
          </a:xfrm>
          <a:prstGeom prst="line">
            <a:avLst/>
          </a:prstGeom>
          <a:ln w="12700">
            <a:solidFill>
              <a:srgbClr val="B9C6D1"/>
            </a:solidFill>
            <a:custDash>
              <a:ds d="200000" sp="200000"/>
            </a:custDash>
            <a:miter lim="400000"/>
            <a:headEnd type="oval"/>
            <a:tailEnd type="oval"/>
          </a:ln>
        </p:spPr>
      </p:cxnSp>
      <p:grpSp>
        <p:nvGrpSpPr>
          <p:cNvPr id="85" name="组合 84"/>
          <p:cNvGrpSpPr/>
          <p:nvPr>
            <p:custDataLst>
              <p:tags r:id="rId23"/>
            </p:custDataLst>
          </p:nvPr>
        </p:nvGrpSpPr>
        <p:grpSpPr>
          <a:xfrm>
            <a:off x="3105999" y="2704261"/>
            <a:ext cx="8494175" cy="1637605"/>
            <a:chOff x="3105999" y="2704261"/>
            <a:chExt cx="8494175" cy="1637605"/>
          </a:xfrm>
        </p:grpSpPr>
        <p:grpSp>
          <p:nvGrpSpPr>
            <p:cNvPr id="71" name="组合 70"/>
            <p:cNvGrpSpPr/>
            <p:nvPr/>
          </p:nvGrpSpPr>
          <p:grpSpPr>
            <a:xfrm>
              <a:off x="3105999" y="2704261"/>
              <a:ext cx="2074099" cy="1060390"/>
              <a:chOff x="3448969" y="2704261"/>
              <a:chExt cx="2074099" cy="1060390"/>
            </a:xfrm>
          </p:grpSpPr>
          <p:sp>
            <p:nvSpPr>
              <p:cNvPr id="69" name="文本框 68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3448969" y="2704261"/>
                <a:ext cx="196955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5400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r>
                  <a:rPr lang="en-US" altLang="zh-CN" sz="1600">
                    <a:solidFill>
                      <a:schemeClr val="accent2"/>
                    </a:solidFill>
                  </a:rPr>
                  <a:t>Overall Revenue</a:t>
                </a:r>
                <a:endParaRPr lang="en-US" altLang="zh-CN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0" name="标题 1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3448969" y="3289036"/>
                <a:ext cx="2074099" cy="4756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25000"/>
                  </a:lnSpc>
                  <a:defRPr sz="1050">
                    <a:latin typeface="+mn-ea"/>
                  </a:defRPr>
                </a:lvl1pPr>
              </a:lstStyle>
              <a:p>
                <a:r>
                  <a:rPr lang="en-US" altLang="en-US" sz="1000">
                    <a:solidFill>
                      <a:schemeClr val="bg1"/>
                    </a:solidFill>
                  </a:rPr>
                  <a:t>Automating trade decision-making</a:t>
                </a:r>
                <a:endParaRPr lang="en-US" altLang="en-US" sz="10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5246024" y="2704261"/>
              <a:ext cx="2074734" cy="1087695"/>
              <a:chOff x="3448969" y="2704261"/>
              <a:chExt cx="2074734" cy="1087695"/>
            </a:xfrm>
          </p:grpSpPr>
          <p:sp>
            <p:nvSpPr>
              <p:cNvPr id="74" name="文本框 73"/>
              <p:cNvSpPr txBox="1"/>
              <p:nvPr>
                <p:custDataLst>
                  <p:tags r:id="rId26"/>
                </p:custDataLst>
              </p:nvPr>
            </p:nvSpPr>
            <p:spPr>
              <a:xfrm>
                <a:off x="3448969" y="2704261"/>
                <a:ext cx="196955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5400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r>
                  <a:rPr lang="en-US" altLang="zh-CN" sz="1600">
                    <a:solidFill>
                      <a:schemeClr val="accent2"/>
                    </a:solidFill>
                  </a:rPr>
                  <a:t>Product - based Revenue</a:t>
                </a:r>
                <a:endParaRPr lang="en-US" altLang="zh-CN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5" name="标题 1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3449604" y="3316341"/>
                <a:ext cx="2074099" cy="4756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25000"/>
                  </a:lnSpc>
                  <a:defRPr sz="1050">
                    <a:latin typeface="+mn-ea"/>
                  </a:defRPr>
                </a:lvl1pPr>
              </a:lstStyle>
              <a:p>
                <a:r>
                  <a:rPr lang="en-US" altLang="en-US" sz="1000">
                    <a:solidFill>
                      <a:schemeClr val="bg1"/>
                    </a:solidFill>
                  </a:rPr>
                  <a:t>Enhancing signal quality using ML</a:t>
                </a:r>
                <a:endParaRPr lang="en-US" altLang="zh-CN" sz="10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7386049" y="2704261"/>
              <a:ext cx="2074099" cy="1252795"/>
              <a:chOff x="3448969" y="2704261"/>
              <a:chExt cx="2074099" cy="1252795"/>
            </a:xfrm>
          </p:grpSpPr>
          <p:sp>
            <p:nvSpPr>
              <p:cNvPr id="77" name="文本框 76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3448969" y="2704261"/>
                <a:ext cx="196955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5400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r>
                  <a:rPr lang="en-US" altLang="zh-CN" sz="1600">
                    <a:solidFill>
                      <a:schemeClr val="accent2"/>
                    </a:solidFill>
                  </a:rPr>
                  <a:t>Region - based Revenue</a:t>
                </a:r>
                <a:endParaRPr lang="en-US" altLang="zh-CN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78" name="标题 1"/>
              <p:cNvSpPr txBox="1"/>
              <p:nvPr>
                <p:custDataLst>
                  <p:tags r:id="rId29"/>
                </p:custDataLst>
              </p:nvPr>
            </p:nvSpPr>
            <p:spPr>
              <a:xfrm>
                <a:off x="3448969" y="3289036"/>
                <a:ext cx="2074099" cy="6680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25000"/>
                  </a:lnSpc>
                  <a:defRPr sz="1050">
                    <a:latin typeface="+mn-ea"/>
                  </a:defRPr>
                </a:lvl1pPr>
              </a:lstStyle>
              <a:p>
                <a:r>
                  <a:rPr lang="en-US" altLang="en-US" sz="1000">
                    <a:solidFill>
                      <a:schemeClr val="bg1"/>
                    </a:solidFill>
                  </a:rPr>
                  <a:t>Incorporating options data for forward-looking risk insights</a:t>
                </a:r>
                <a:endParaRPr lang="en-US" altLang="en-US" sz="100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9526075" y="2704261"/>
              <a:ext cx="2074099" cy="1637605"/>
              <a:chOff x="3448969" y="2704261"/>
              <a:chExt cx="2074099" cy="1637605"/>
            </a:xfrm>
          </p:grpSpPr>
          <p:sp>
            <p:nvSpPr>
              <p:cNvPr id="80" name="文本框 79"/>
              <p:cNvSpPr txBox="1"/>
              <p:nvPr>
                <p:custDataLst>
                  <p:tags r:id="rId30"/>
                </p:custDataLst>
              </p:nvPr>
            </p:nvSpPr>
            <p:spPr>
              <a:xfrm>
                <a:off x="3448969" y="2704261"/>
                <a:ext cx="1969554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5400">
                    <a:solidFill>
                      <a:schemeClr val="bg1"/>
                    </a:solidFill>
                    <a:latin typeface="+mj-ea"/>
                    <a:ea typeface="+mj-ea"/>
                  </a:defRPr>
                </a:lvl1pPr>
              </a:lstStyle>
              <a:p>
                <a:r>
                  <a:rPr lang="en-US" altLang="zh-CN" sz="1600">
                    <a:solidFill>
                      <a:schemeClr val="accent2"/>
                    </a:solidFill>
                  </a:rPr>
                  <a:t>Customer - based Revenue</a:t>
                </a:r>
                <a:endParaRPr lang="en-US" altLang="zh-CN" sz="16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81" name="标题 1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3448969" y="3289036"/>
                <a:ext cx="2074099" cy="10528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125000"/>
                  </a:lnSpc>
                  <a:defRPr sz="1050">
                    <a:latin typeface="+mn-ea"/>
                  </a:defRPr>
                </a:lvl1pPr>
              </a:lstStyle>
              <a:p>
                <a:r>
                  <a:rPr lang="en-US" altLang="en-US" sz="1000">
                    <a:solidFill>
                      <a:schemeClr val="bg1"/>
                    </a:solidFill>
                  </a:rPr>
                  <a:t>Achieving consistent performance across market regimes</a:t>
                </a:r>
                <a:endParaRPr lang="en-US" altLang="en-US" sz="1000">
                  <a:solidFill>
                    <a:schemeClr val="bg1"/>
                  </a:solidFill>
                </a:endParaRPr>
              </a:p>
              <a:p>
                <a:endParaRPr lang="en-US" altLang="en-US" sz="1000">
                  <a:solidFill>
                    <a:schemeClr val="bg1"/>
                  </a:solidFill>
                </a:endParaRPr>
              </a:p>
              <a:p>
                <a:endParaRPr lang="en-US" altLang="en-US" sz="1000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83" name="直接连接符 82"/>
          <p:cNvCxnSpPr/>
          <p:nvPr>
            <p:custDataLst>
              <p:tags r:id="rId32"/>
            </p:custDataLst>
          </p:nvPr>
        </p:nvCxnSpPr>
        <p:spPr>
          <a:xfrm>
            <a:off x="3258509" y="6148378"/>
            <a:ext cx="6761699" cy="0"/>
          </a:xfrm>
          <a:prstGeom prst="line">
            <a:avLst/>
          </a:prstGeom>
          <a:noFill/>
          <a:ln w="63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4" name="矩形: 圆角 83"/>
          <p:cNvSpPr/>
          <p:nvPr/>
        </p:nvSpPr>
        <p:spPr>
          <a:xfrm>
            <a:off x="3169609" y="6148378"/>
            <a:ext cx="5083406" cy="16034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50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Data Infrastructure </a:t>
            </a:r>
            <a:endParaRPr lang="en-US" altLang="zh-CN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2" name="标题 1"/>
          <p:cNvSpPr txBox="1"/>
          <p:nvPr/>
        </p:nvSpPr>
        <p:spPr>
          <a:xfrm>
            <a:off x="105410" y="1238250"/>
            <a:ext cx="11988800" cy="5466715"/>
          </a:xfrm>
          <a:prstGeom prst="rect">
            <a:avLst/>
          </a:prstGeom>
        </p:spPr>
        <p:txBody>
          <a:bodyPr wrap="square">
            <a:noAutofit/>
          </a:bodyPr>
          <a:lstStyle>
            <a:defPPr>
              <a:defRPr lang="zh-CN"/>
            </a:defPPr>
            <a:lvl1pPr>
              <a:lnSpc>
                <a:spcPct val="125000"/>
              </a:lnSpc>
              <a:defRPr sz="1050">
                <a:latin typeface="+mn-ea"/>
              </a:defRPr>
            </a:lvl1pPr>
          </a:lstStyle>
          <a:p>
            <a:r>
              <a:rPr lang="en-US" altLang="en-US" sz="1800">
                <a:solidFill>
                  <a:schemeClr val="bg1"/>
                </a:solidFill>
              </a:rPr>
              <a:t>The data infrastructure is designed to handle large-scale, multi-source financial data efficiently.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It includes: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OHLCV price data for equities and indices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Options chain data including strike-wise IV and open interest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Greeks (Delta, Gamma, Theta, Vega)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Structured storage using time-indexed datasets</a:t>
            </a:r>
            <a:endParaRPr lang="en-US" altLang="en-US" sz="1800">
              <a:solidFill>
                <a:schemeClr val="bg1"/>
              </a:solidFill>
            </a:endParaRPr>
          </a:p>
          <a:p>
            <a:endParaRPr lang="en-US" altLang="en-US" sz="1800">
              <a:solidFill>
                <a:schemeClr val="bg1"/>
              </a:solidFill>
            </a:endParaRPr>
          </a:p>
          <a:p>
            <a:r>
              <a:rPr lang="en-US" altLang="en-US" sz="1800">
                <a:solidFill>
                  <a:schemeClr val="bg1"/>
                </a:solidFill>
              </a:rPr>
              <a:t>Data versioning ensures reproducibility and reliable backtesting.</a:t>
            </a:r>
            <a:endParaRPr lang="en-US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635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7940" y="475615"/>
            <a:ext cx="10831830" cy="6245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Engineering Pipeline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The engineering pipeline converts raw market data into model-ready features.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Steps include: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Data ingestion and validation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Missing value handling and normalization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Corporate action adjustments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Feature generation and caching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Alignment across timeframes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This pipeline ensures data consistency, speed, and reliability.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屏幕上有字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任意多边形: 形状 7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0" name="任意多边形: 形状 9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11321599" y="620286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897113" y="620286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478388" y="620286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065018" y="620286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088584" y="2030761"/>
            <a:ext cx="3432464" cy="3432464"/>
            <a:chOff x="1193994" y="2226220"/>
            <a:chExt cx="3432464" cy="3432464"/>
          </a:xfrm>
        </p:grpSpPr>
        <p:sp>
          <p:nvSpPr>
            <p:cNvPr id="22" name="椭圆 21"/>
            <p:cNvSpPr/>
            <p:nvPr/>
          </p:nvSpPr>
          <p:spPr>
            <a:xfrm rot="18669347">
              <a:off x="1193994" y="2226220"/>
              <a:ext cx="3432464" cy="343246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14400000">
              <a:off x="1214576" y="2246802"/>
              <a:ext cx="3391300" cy="3391300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alpha val="64000"/>
                  </a:schemeClr>
                </a:gs>
                <a:gs pos="73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-636" y="81280"/>
            <a:ext cx="12131675" cy="6630670"/>
            <a:chOff x="67573" y="174719"/>
            <a:chExt cx="11864680" cy="6651268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4407315" y="4484009"/>
              <a:ext cx="6761699" cy="0"/>
            </a:xfrm>
            <a:prstGeom prst="line">
              <a:avLst/>
            </a:prstGeom>
            <a:noFill/>
            <a:ln w="63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3" name="矩形: 圆角 32"/>
            <p:cNvSpPr/>
            <p:nvPr/>
          </p:nvSpPr>
          <p:spPr>
            <a:xfrm>
              <a:off x="4318415" y="4484009"/>
              <a:ext cx="5083406" cy="160347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  <a:alpha val="0"/>
                  </a:scheme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7573" y="174719"/>
              <a:ext cx="11864680" cy="665126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 Feature Engineering Core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Core features capture price behavior and market momentum.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Includes: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Moving averages and trend indicators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Momentum and rate-of-change metrics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Volatility estimators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Mean-reversion indicators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  <a:p>
              <a:pPr>
                <a:lnSpc>
                  <a:spcPct val="125000"/>
                </a:lnSpc>
              </a:pPr>
              <a:r>
                <a:rPr lang="en-US" altLang="en-US" sz="320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  <a:ea typeface="+mj-ea"/>
                </a:rPr>
                <a:t>These features form the foundation of predictive modeling.</a:t>
              </a:r>
              <a:endParaRPr lang="en-US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 flipV="1">
            <a:off x="5320155" y="5620384"/>
            <a:ext cx="6871845" cy="1237616"/>
            <a:chOff x="5320156" y="0"/>
            <a:chExt cx="6871845" cy="1237616"/>
          </a:xfrm>
        </p:grpSpPr>
        <p:sp>
          <p:nvSpPr>
            <p:cNvPr id="38" name="任意多边形: 形状 37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8013" y="475661"/>
            <a:ext cx="8274569" cy="437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Advanced Derived Features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70180" y="1158240"/>
            <a:ext cx="11948160" cy="5549265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2000">
                <a:solidFill>
                  <a:schemeClr val="bg1"/>
                </a:solidFill>
              </a:rPr>
              <a:t>Advanced features extract higher-order market information.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Examples: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Rolling volatility and skew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Term structure of implied volatility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Open interest buildup patterns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Cross-asset and sector correlations</a:t>
            </a:r>
            <a:endParaRPr lang="en-US" altLang="en-US" sz="2000">
              <a:solidFill>
                <a:schemeClr val="bg1"/>
              </a:solidFill>
            </a:endParaRPr>
          </a:p>
          <a:p>
            <a:endParaRPr lang="en-US" altLang="en-US" sz="2000">
              <a:solidFill>
                <a:schemeClr val="bg1"/>
              </a:solidFill>
            </a:endParaRPr>
          </a:p>
          <a:p>
            <a:r>
              <a:rPr lang="en-US" altLang="en-US" sz="2000">
                <a:solidFill>
                  <a:schemeClr val="bg1"/>
                </a:solidFill>
              </a:rPr>
              <a:t>These features provide context beyond price, improving signal depth.</a:t>
            </a:r>
            <a:endParaRPr lang="en-US" altLang="en-US" sz="2000">
              <a:solidFill>
                <a:schemeClr val="bg1"/>
              </a:solidFill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731838" y="2561912"/>
            <a:ext cx="3999819" cy="0"/>
          </a:xfrm>
          <a:prstGeom prst="line">
            <a:avLst/>
          </a:prstGeom>
          <a:noFill/>
          <a:ln w="63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 descr="黑暗中有烟花&#10;&#10;AI 生成的内容可能不正确。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" t="7986" r="206" b="798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任意多边形: 形状 33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20000">
                <a:schemeClr val="tx1"/>
              </a:gs>
              <a:gs pos="89000">
                <a:schemeClr val="tx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 flipH="1">
            <a:off x="0" y="0"/>
            <a:ext cx="6871845" cy="1237616"/>
            <a:chOff x="5320156" y="0"/>
            <a:chExt cx="6871845" cy="1237616"/>
          </a:xfrm>
        </p:grpSpPr>
        <p:sp>
          <p:nvSpPr>
            <p:cNvPr id="11" name="任意多边形: 形状 10"/>
            <p:cNvSpPr/>
            <p:nvPr/>
          </p:nvSpPr>
          <p:spPr>
            <a:xfrm>
              <a:off x="6619465" y="0"/>
              <a:ext cx="5572535" cy="1237616"/>
            </a:xfrm>
            <a:custGeom>
              <a:avLst/>
              <a:gdLst>
                <a:gd name="connsiteX0" fmla="*/ 0 w 5572535"/>
                <a:gd name="connsiteY0" fmla="*/ 0 h 1237616"/>
                <a:gd name="connsiteX1" fmla="*/ 5572535 w 5572535"/>
                <a:gd name="connsiteY1" fmla="*/ 0 h 1237616"/>
                <a:gd name="connsiteX2" fmla="*/ 5572535 w 5572535"/>
                <a:gd name="connsiteY2" fmla="*/ 1048341 h 1237616"/>
                <a:gd name="connsiteX3" fmla="*/ 5200933 w 5572535"/>
                <a:gd name="connsiteY3" fmla="*/ 1132341 h 1237616"/>
                <a:gd name="connsiteX4" fmla="*/ 4092078 w 5572535"/>
                <a:gd name="connsiteY4" fmla="*/ 1233714 h 1237616"/>
                <a:gd name="connsiteX5" fmla="*/ 1755278 w 5572535"/>
                <a:gd name="connsiteY5" fmla="*/ 261257 h 1237616"/>
                <a:gd name="connsiteX6" fmla="*/ 134582 w 5572535"/>
                <a:gd name="connsiteY6" fmla="*/ 14841 h 1237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2535" h="1237616">
                  <a:moveTo>
                    <a:pt x="0" y="0"/>
                  </a:moveTo>
                  <a:lnTo>
                    <a:pt x="5572535" y="0"/>
                  </a:lnTo>
                  <a:lnTo>
                    <a:pt x="5572535" y="1048341"/>
                  </a:lnTo>
                  <a:lnTo>
                    <a:pt x="5200933" y="1132341"/>
                  </a:lnTo>
                  <a:cubicBezTo>
                    <a:pt x="4805546" y="1210015"/>
                    <a:pt x="4414114" y="1250950"/>
                    <a:pt x="4092078" y="1233714"/>
                  </a:cubicBezTo>
                  <a:cubicBezTo>
                    <a:pt x="3233316" y="1187752"/>
                    <a:pt x="2805145" y="520095"/>
                    <a:pt x="1755278" y="261257"/>
                  </a:cubicBezTo>
                  <a:cubicBezTo>
                    <a:pt x="1361578" y="164193"/>
                    <a:pt x="756287" y="85498"/>
                    <a:pt x="134582" y="1484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5320156" y="1"/>
              <a:ext cx="6871845" cy="635985"/>
            </a:xfrm>
            <a:custGeom>
              <a:avLst/>
              <a:gdLst>
                <a:gd name="connsiteX0" fmla="*/ 0 w 6871845"/>
                <a:gd name="connsiteY0" fmla="*/ 0 h 635985"/>
                <a:gd name="connsiteX1" fmla="*/ 6871845 w 6871845"/>
                <a:gd name="connsiteY1" fmla="*/ 0 h 635985"/>
                <a:gd name="connsiteX2" fmla="*/ 6871845 w 6871845"/>
                <a:gd name="connsiteY2" fmla="*/ 251457 h 635985"/>
                <a:gd name="connsiteX3" fmla="*/ 6816339 w 6871845"/>
                <a:gd name="connsiteY3" fmla="*/ 244660 h 635985"/>
                <a:gd name="connsiteX4" fmla="*/ 6450931 w 6871845"/>
                <a:gd name="connsiteY4" fmla="*/ 232229 h 635985"/>
                <a:gd name="connsiteX5" fmla="*/ 2241788 w 6871845"/>
                <a:gd name="connsiteY5" fmla="*/ 624114 h 635985"/>
                <a:gd name="connsiteX6" fmla="*/ 70102 w 6871845"/>
                <a:gd name="connsiteY6" fmla="*/ 28306 h 635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1845" h="635985">
                  <a:moveTo>
                    <a:pt x="0" y="0"/>
                  </a:moveTo>
                  <a:lnTo>
                    <a:pt x="6871845" y="0"/>
                  </a:lnTo>
                  <a:lnTo>
                    <a:pt x="6871845" y="251457"/>
                  </a:lnTo>
                  <a:lnTo>
                    <a:pt x="6816339" y="244660"/>
                  </a:lnTo>
                  <a:cubicBezTo>
                    <a:pt x="6701378" y="235404"/>
                    <a:pt x="6579745" y="230717"/>
                    <a:pt x="6450931" y="232229"/>
                  </a:cubicBezTo>
                  <a:cubicBezTo>
                    <a:pt x="5420417" y="244324"/>
                    <a:pt x="3456150" y="716038"/>
                    <a:pt x="2241788" y="624114"/>
                  </a:cubicBezTo>
                  <a:cubicBezTo>
                    <a:pt x="1482812" y="566662"/>
                    <a:pt x="694543" y="277699"/>
                    <a:pt x="70102" y="283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89000">
                  <a:schemeClr val="accent1">
                    <a:lumMod val="50000"/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526075" y="549274"/>
            <a:ext cx="1934088" cy="271796"/>
            <a:chOff x="9767888" y="549275"/>
            <a:chExt cx="1934088" cy="271796"/>
          </a:xfrm>
        </p:grpSpPr>
        <p:sp>
          <p:nvSpPr>
            <p:cNvPr id="13" name="标题 1"/>
            <p:cNvSpPr txBox="1"/>
            <p:nvPr/>
          </p:nvSpPr>
          <p:spPr>
            <a:xfrm>
              <a:off x="11321599" y="620286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0897113" y="620286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478388" y="620286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065018" y="620286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矩形: 圆角 18"/>
            <p:cNvSpPr/>
            <p:nvPr/>
          </p:nvSpPr>
          <p:spPr>
            <a:xfrm>
              <a:off x="9767888" y="549275"/>
              <a:ext cx="1934088" cy="271796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89720" y="451773"/>
            <a:ext cx="466799" cy="498393"/>
            <a:chOff x="789720" y="451773"/>
            <a:chExt cx="466799" cy="498393"/>
          </a:xfrm>
        </p:grpSpPr>
        <p:sp>
          <p:nvSpPr>
            <p:cNvPr id="24" name="椭圆 22"/>
            <p:cNvSpPr/>
            <p:nvPr/>
          </p:nvSpPr>
          <p:spPr>
            <a:xfrm rot="14400000">
              <a:off x="789722" y="483369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椭圆 22"/>
            <p:cNvSpPr/>
            <p:nvPr/>
          </p:nvSpPr>
          <p:spPr>
            <a:xfrm rot="7200000" flipV="1">
              <a:off x="789720" y="451773"/>
              <a:ext cx="466797" cy="466797"/>
            </a:xfrm>
            <a:prstGeom prst="roundRect">
              <a:avLst/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1">
                    <a:lumMod val="50000"/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51765" y="475615"/>
            <a:ext cx="11903075" cy="61696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Market State Definitions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Markets behave differently under varying conditions. This system classifies regimes such as: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Bull markets (trend-following dominance)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Bear markets (downside risk focus)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Sideways markets (mean reversion)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High vs low volatility environments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r>
              <a:rPr lang="en-US" altLang="en-US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Regime-aware strategies significantly outperform static strategies.</a:t>
            </a: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  <a:p>
            <a:pPr>
              <a:lnSpc>
                <a:spcPct val="125000"/>
              </a:lnSpc>
            </a:pPr>
            <a:endParaRPr lang="en-US" altLang="en-US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graphicFrame>
        <p:nvGraphicFramePr>
          <p:cNvPr id="2" name="Chart 3138"/>
          <p:cNvGraphicFramePr/>
          <p:nvPr/>
        </p:nvGraphicFramePr>
        <p:xfrm>
          <a:off x="109855" y="913130"/>
          <a:ext cx="12026900" cy="57931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  <p:bldLst>
      <p:bldGraphic spid="2" grpId="0">
        <p:bldSub>
          <a:bldChart bld="category"/>
        </p:bldSub>
      </p:bldGraphic>
    </p:bldLst>
  </p:timing>
</p:sld>
</file>

<file path=ppt/tags/tag1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10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11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12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13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14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15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16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17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18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19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20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1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2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3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4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5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6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7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8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29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30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1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2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3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4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5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6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7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8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39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4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40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41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42.xml><?xml version="1.0" encoding="utf-8"?>
<p:tagLst xmlns:p="http://schemas.openxmlformats.org/presentationml/2006/main">
  <p:tag name="KSO_WM_DIAGRAM_VIRTUALLY_FRAME" val="{&quot;height&quot;:349.22062992125984,&quot;left&quot;:244.56685039370078,&quot;top&quot;:134.90362204724408,&quot;width&quot;:668.8326771653543}"/>
</p:tagLst>
</file>

<file path=ppt/tags/tag43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44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45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46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47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48.xml><?xml version="1.0" encoding="utf-8"?>
<p:tagLst xmlns:p="http://schemas.openxmlformats.org/presentationml/2006/main">
  <p:tag name="KSO_WM_DIAGRAM_VIRTUALLY_FRAME" val="{&quot;height&quot;:392.4203149606299,&quot;left&quot;:-205.00007874015745,&quot;top&quot;:105.8520472440945,&quot;width&quot;:960.9028346456693}"/>
</p:tagLst>
</file>

<file path=ppt/tags/tag5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6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7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8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ags/tag9.xml><?xml version="1.0" encoding="utf-8"?>
<p:tagLst xmlns:p="http://schemas.openxmlformats.org/presentationml/2006/main">
  <p:tag name="KSO_WM_DIAGRAM_VIRTUALLY_FRAME" val="{&quot;height&quot;:225.0457480314961,&quot;left&quot;:50.27590551181102,&quot;top&quot;:202.68716535433072,&quot;width&quot;:859.4481102362204}"/>
</p:tagLst>
</file>

<file path=ppt/theme/theme1.xml><?xml version="1.0" encoding="utf-8"?>
<a:theme xmlns:a="http://schemas.openxmlformats.org/drawingml/2006/main" name="Office 主题​​">
  <a:themeElements>
    <a:clrScheme name="橙黄色商务风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F1642B"/>
      </a:accent1>
      <a:accent2>
        <a:srgbClr val="F6B30D"/>
      </a:accent2>
      <a:accent3>
        <a:srgbClr val="531C0D"/>
      </a:accent3>
      <a:accent4>
        <a:srgbClr val="0D89F0"/>
      </a:accent4>
      <a:accent5>
        <a:srgbClr val="C44844"/>
      </a:accent5>
      <a:accent6>
        <a:srgbClr val="544B59"/>
      </a:accent6>
      <a:hlink>
        <a:srgbClr val="467886"/>
      </a:hlink>
      <a:folHlink>
        <a:srgbClr val="96607D"/>
      </a:folHlink>
    </a:clrScheme>
    <a:fontScheme name="黑体字">
      <a:majorFont>
        <a:latin typeface="OPPOSans H"/>
        <a:ea typeface="OPPOSans H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5358</Words>
  <Application>WPS Presentation</Application>
  <PresentationFormat>宽屏</PresentationFormat>
  <Paragraphs>303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SimSun</vt:lpstr>
      <vt:lpstr>Wingdings</vt:lpstr>
      <vt:lpstr>Arial</vt:lpstr>
      <vt:lpstr>San Francisco Display Bold</vt:lpstr>
      <vt:lpstr>Segoe Print</vt:lpstr>
      <vt:lpstr>Calibri</vt:lpstr>
      <vt:lpstr>Roboto Thin</vt:lpstr>
      <vt:lpstr>Bebas Neue Bold</vt:lpstr>
      <vt:lpstr>OPPOSans R</vt:lpstr>
      <vt:lpstr>OPPOSans H</vt:lpstr>
      <vt:lpstr>Microsoft YaHei</vt:lpstr>
      <vt:lpstr>Arial Unicode MS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1364793248@qq.com</dc:creator>
  <cp:lastModifiedBy>Mehak Singh</cp:lastModifiedBy>
  <cp:revision>2</cp:revision>
  <dcterms:created xsi:type="dcterms:W3CDTF">2025-10-30T05:43:00Z</dcterms:created>
  <dcterms:modified xsi:type="dcterms:W3CDTF">2026-01-18T11:24:46Z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346FBD47FE5948F5B487CFC6F727A98D_13</vt:lpwstr>
  </property>
  <property fmtid="{D5CDD505-2E9C-101B-9397-08002B2CF9AE}" pid="3" name="KSOProductBuildVer">
    <vt:lpwstr>1033-12.2.0.23196</vt:lpwstr>
  </property>
</Properties>
</file>

<file path=docProps/thumbnail.jpeg>
</file>